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Amatic SC"/>
      <p:regular r:id="rId54"/>
      <p:bold r:id="rId55"/>
    </p:embeddedFont>
    <p:embeddedFont>
      <p:font typeface="Roboto Condensed"/>
      <p:regular r:id="rId56"/>
      <p:bold r:id="rId57"/>
      <p:italic r:id="rId58"/>
      <p:boldItalic r:id="rId59"/>
    </p:embeddedFont>
    <p:embeddedFont>
      <p:font typeface="Roboto Mon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D0C09F-0EB0-4A3B-A3AF-88E14C349A1F}">
  <a:tblStyle styleId="{13D0C09F-0EB0-4A3B-A3AF-88E14C349A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7A04732-6452-4381-8D78-46B0FD72ACD9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ono-italic.fntdata"/><Relationship Id="rId61" Type="http://schemas.openxmlformats.org/officeDocument/2006/relationships/font" Target="fonts/RobotoMono-bold.fntdata"/><Relationship Id="rId20" Type="http://schemas.openxmlformats.org/officeDocument/2006/relationships/slide" Target="slides/slide15.xml"/><Relationship Id="rId63" Type="http://schemas.openxmlformats.org/officeDocument/2006/relationships/font" Target="fonts/RobotoMon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Mon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AmaticSC-bold.fntdata"/><Relationship Id="rId10" Type="http://schemas.openxmlformats.org/officeDocument/2006/relationships/slide" Target="slides/slide5.xml"/><Relationship Id="rId54" Type="http://schemas.openxmlformats.org/officeDocument/2006/relationships/font" Target="fonts/AmaticSC-regular.fntdata"/><Relationship Id="rId13" Type="http://schemas.openxmlformats.org/officeDocument/2006/relationships/slide" Target="slides/slide8.xml"/><Relationship Id="rId57" Type="http://schemas.openxmlformats.org/officeDocument/2006/relationships/font" Target="fonts/RobotoCondensed-bold.fntdata"/><Relationship Id="rId12" Type="http://schemas.openxmlformats.org/officeDocument/2006/relationships/slide" Target="slides/slide7.xml"/><Relationship Id="rId56" Type="http://schemas.openxmlformats.org/officeDocument/2006/relationships/font" Target="fonts/RobotoCondensed-regular.fntdata"/><Relationship Id="rId15" Type="http://schemas.openxmlformats.org/officeDocument/2006/relationships/slide" Target="slides/slide10.xml"/><Relationship Id="rId59" Type="http://schemas.openxmlformats.org/officeDocument/2006/relationships/font" Target="fonts/RobotoCondensed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Condense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2c8fb7f53_0_3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2c8fb7f53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0d53557b5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0d53557b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d0d53557b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d0d53557b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0d53557b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d0d53557b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0d53557b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0d53557b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0d53557b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0d53557b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0d53557b5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0d53557b5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d0d53557b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d0d53557b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0d53557b5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0d53557b5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d0d53557b5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d0d53557b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18f4893d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18f4893d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d0d53557b5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d0d53557b5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d0d53557b5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d0d53557b5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0d53557b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d0d53557b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d0d53557b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d0d53557b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0d53557b5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d0d53557b5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0d53557b5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d0d53557b5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d0d53557b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d0d53557b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d0d53557b5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d0d53557b5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d0d53557b5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d0d53557b5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d0d53557b5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d0d53557b5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2c8fb7f53_0_3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2c8fb7f53_0_3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d0d53557b5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d0d53557b5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b18f4893d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b18f4893d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b18f4893d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b18f4893d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d12587e5a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d12587e5a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d25ed9ac5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d25ed9ac5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d25ed9ac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d25ed9ac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25ed9ac5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d25ed9ac5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d25ed9ac5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d25ed9ac5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d25ed9ac5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d25ed9ac5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d25ed9ac5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d25ed9ac5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22198a46b_0_6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22198a46b_0_6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d25ed9ac5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d25ed9ac5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d25ed9ac5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d25ed9ac5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d43f13877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d43f13877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d43f13877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d43f13877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d43f13877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d43f13877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d43f13877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d43f13877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b18f4893d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b18f4893d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b18f4893d3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b18f4893d3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d2c8fb7f53_0_3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d2c8fb7f53_0_3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22198a46b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22198a46b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0d53557b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0d53557b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0d53557b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0d53557b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0d53557b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0d53557b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0d53557b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0d53557b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28475" y="488452"/>
            <a:ext cx="5886900" cy="16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28475" y="2164081"/>
            <a:ext cx="58869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720000" y="1467400"/>
            <a:ext cx="770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2195550" y="3293000"/>
            <a:ext cx="47529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1979025" y="168592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2" type="subTitle"/>
          </p:nvPr>
        </p:nvSpPr>
        <p:spPr>
          <a:xfrm>
            <a:off x="5536900" y="168592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5536900" y="1912550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4" type="subTitle"/>
          </p:nvPr>
        </p:nvSpPr>
        <p:spPr>
          <a:xfrm>
            <a:off x="1979025" y="1912550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5" type="subTitle"/>
          </p:nvPr>
        </p:nvSpPr>
        <p:spPr>
          <a:xfrm>
            <a:off x="1979025" y="309860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idx="6" type="subTitle"/>
          </p:nvPr>
        </p:nvSpPr>
        <p:spPr>
          <a:xfrm>
            <a:off x="5536900" y="309860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7" type="subTitle"/>
          </p:nvPr>
        </p:nvSpPr>
        <p:spPr>
          <a:xfrm>
            <a:off x="5536900" y="3325175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8" type="subTitle"/>
          </p:nvPr>
        </p:nvSpPr>
        <p:spPr>
          <a:xfrm>
            <a:off x="1979025" y="3325175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hasCustomPrompt="1" idx="9" type="title"/>
          </p:nvPr>
        </p:nvSpPr>
        <p:spPr>
          <a:xfrm>
            <a:off x="1072451" y="191515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13" type="title"/>
          </p:nvPr>
        </p:nvSpPr>
        <p:spPr>
          <a:xfrm>
            <a:off x="4678514" y="19152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hasCustomPrompt="1" idx="14" type="title"/>
          </p:nvPr>
        </p:nvSpPr>
        <p:spPr>
          <a:xfrm>
            <a:off x="1072451" y="33058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hasCustomPrompt="1" idx="15" type="title"/>
          </p:nvPr>
        </p:nvSpPr>
        <p:spPr>
          <a:xfrm>
            <a:off x="4678514" y="33058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2593350" y="3201275"/>
            <a:ext cx="39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2593350" y="1293350"/>
            <a:ext cx="3957300" cy="19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72000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9" name="Google Shape;59;p15"/>
          <p:cNvSpPr txBox="1"/>
          <p:nvPr>
            <p:ph idx="2" type="subTitle"/>
          </p:nvPr>
        </p:nvSpPr>
        <p:spPr>
          <a:xfrm>
            <a:off x="676405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0" name="Google Shape;60;p15"/>
          <p:cNvSpPr txBox="1"/>
          <p:nvPr>
            <p:ph idx="3" type="subTitle"/>
          </p:nvPr>
        </p:nvSpPr>
        <p:spPr>
          <a:xfrm>
            <a:off x="72000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1" name="Google Shape;61;p15"/>
          <p:cNvSpPr txBox="1"/>
          <p:nvPr>
            <p:ph idx="4" type="subTitle"/>
          </p:nvPr>
        </p:nvSpPr>
        <p:spPr>
          <a:xfrm>
            <a:off x="676405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5" type="subTitle"/>
          </p:nvPr>
        </p:nvSpPr>
        <p:spPr>
          <a:xfrm>
            <a:off x="2674150" y="1155375"/>
            <a:ext cx="3783900" cy="413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72000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2" type="subTitle"/>
          </p:nvPr>
        </p:nvSpPr>
        <p:spPr>
          <a:xfrm>
            <a:off x="676405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3" type="subTitle"/>
          </p:nvPr>
        </p:nvSpPr>
        <p:spPr>
          <a:xfrm>
            <a:off x="72000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8" name="Google Shape;68;p16"/>
          <p:cNvSpPr txBox="1"/>
          <p:nvPr>
            <p:ph idx="4" type="subTitle"/>
          </p:nvPr>
        </p:nvSpPr>
        <p:spPr>
          <a:xfrm>
            <a:off x="676405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5" type="subTitle"/>
          </p:nvPr>
        </p:nvSpPr>
        <p:spPr>
          <a:xfrm>
            <a:off x="2807750" y="1133173"/>
            <a:ext cx="3516600" cy="213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6" type="subTitle"/>
          </p:nvPr>
        </p:nvSpPr>
        <p:spPr>
          <a:xfrm>
            <a:off x="3742025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2" name="Google Shape;72;p16"/>
          <p:cNvSpPr txBox="1"/>
          <p:nvPr>
            <p:ph idx="7" type="subTitle"/>
          </p:nvPr>
        </p:nvSpPr>
        <p:spPr>
          <a:xfrm>
            <a:off x="3742025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14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719975" y="138120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2" type="subTitle"/>
          </p:nvPr>
        </p:nvSpPr>
        <p:spPr>
          <a:xfrm>
            <a:off x="720000" y="165545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3" type="subTitle"/>
          </p:nvPr>
        </p:nvSpPr>
        <p:spPr>
          <a:xfrm>
            <a:off x="719975" y="248615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4" type="subTitle"/>
          </p:nvPr>
        </p:nvSpPr>
        <p:spPr>
          <a:xfrm>
            <a:off x="720000" y="276040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5" type="subTitle"/>
          </p:nvPr>
        </p:nvSpPr>
        <p:spPr>
          <a:xfrm>
            <a:off x="719975" y="3538875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6" type="subTitle"/>
          </p:nvPr>
        </p:nvSpPr>
        <p:spPr>
          <a:xfrm>
            <a:off x="720000" y="3813125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7" type="subTitle"/>
          </p:nvPr>
        </p:nvSpPr>
        <p:spPr>
          <a:xfrm>
            <a:off x="5734175" y="138120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8" type="subTitle"/>
          </p:nvPr>
        </p:nvSpPr>
        <p:spPr>
          <a:xfrm>
            <a:off x="5734200" y="165545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9" type="subTitle"/>
          </p:nvPr>
        </p:nvSpPr>
        <p:spPr>
          <a:xfrm>
            <a:off x="5734175" y="248615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3" type="subTitle"/>
          </p:nvPr>
        </p:nvSpPr>
        <p:spPr>
          <a:xfrm>
            <a:off x="5734200" y="276040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4" type="subTitle"/>
          </p:nvPr>
        </p:nvSpPr>
        <p:spPr>
          <a:xfrm>
            <a:off x="5734175" y="3538875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5" type="subTitle"/>
          </p:nvPr>
        </p:nvSpPr>
        <p:spPr>
          <a:xfrm>
            <a:off x="5734200" y="3813125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719975" y="251460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" type="subTitle"/>
          </p:nvPr>
        </p:nvSpPr>
        <p:spPr>
          <a:xfrm>
            <a:off x="3452838" y="251460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3" type="subTitle"/>
          </p:nvPr>
        </p:nvSpPr>
        <p:spPr>
          <a:xfrm>
            <a:off x="3452858" y="2788850"/>
            <a:ext cx="22383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4" type="subTitle"/>
          </p:nvPr>
        </p:nvSpPr>
        <p:spPr>
          <a:xfrm>
            <a:off x="720000" y="2788850"/>
            <a:ext cx="22383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5" type="subTitle"/>
          </p:nvPr>
        </p:nvSpPr>
        <p:spPr>
          <a:xfrm>
            <a:off x="6185688" y="251460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6" type="subTitle"/>
          </p:nvPr>
        </p:nvSpPr>
        <p:spPr>
          <a:xfrm>
            <a:off x="6185703" y="2788850"/>
            <a:ext cx="22383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97" name="Google Shape;97;p19"/>
          <p:cNvGrpSpPr/>
          <p:nvPr/>
        </p:nvGrpSpPr>
        <p:grpSpPr>
          <a:xfrm>
            <a:off x="642900" y="1714500"/>
            <a:ext cx="7857751" cy="2895575"/>
            <a:chOff x="642900" y="1714500"/>
            <a:chExt cx="7857751" cy="2895575"/>
          </a:xfrm>
        </p:grpSpPr>
        <p:sp>
          <p:nvSpPr>
            <p:cNvPr id="98" name="Google Shape;98;p19"/>
            <p:cNvSpPr/>
            <p:nvPr/>
          </p:nvSpPr>
          <p:spPr>
            <a:xfrm>
              <a:off x="642900" y="1714500"/>
              <a:ext cx="7857600" cy="28893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cxnSp>
          <p:nvCxnSpPr>
            <p:cNvPr id="99" name="Google Shape;99;p19"/>
            <p:cNvCxnSpPr/>
            <p:nvPr/>
          </p:nvCxnSpPr>
          <p:spPr>
            <a:xfrm>
              <a:off x="6350492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19"/>
            <p:cNvCxnSpPr/>
            <p:nvPr/>
          </p:nvCxnSpPr>
          <p:spPr>
            <a:xfrm>
              <a:off x="7424133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9"/>
            <p:cNvCxnSpPr/>
            <p:nvPr/>
          </p:nvCxnSpPr>
          <p:spPr>
            <a:xfrm>
              <a:off x="8497775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19"/>
            <p:cNvCxnSpPr/>
            <p:nvPr/>
          </p:nvCxnSpPr>
          <p:spPr>
            <a:xfrm rot="10800000">
              <a:off x="6886351" y="2024867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19"/>
            <p:cNvCxnSpPr/>
            <p:nvPr/>
          </p:nvCxnSpPr>
          <p:spPr>
            <a:xfrm rot="10800000">
              <a:off x="6886351" y="1060546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19"/>
            <p:cNvCxnSpPr/>
            <p:nvPr/>
          </p:nvCxnSpPr>
          <p:spPr>
            <a:xfrm>
              <a:off x="5276867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19"/>
            <p:cNvCxnSpPr/>
            <p:nvPr/>
          </p:nvCxnSpPr>
          <p:spPr>
            <a:xfrm>
              <a:off x="1721342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19"/>
            <p:cNvCxnSpPr/>
            <p:nvPr/>
          </p:nvCxnSpPr>
          <p:spPr>
            <a:xfrm>
              <a:off x="2794983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9"/>
            <p:cNvCxnSpPr/>
            <p:nvPr/>
          </p:nvCxnSpPr>
          <p:spPr>
            <a:xfrm>
              <a:off x="3868625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19"/>
            <p:cNvCxnSpPr/>
            <p:nvPr/>
          </p:nvCxnSpPr>
          <p:spPr>
            <a:xfrm rot="10800000">
              <a:off x="2257201" y="2024867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19"/>
            <p:cNvCxnSpPr/>
            <p:nvPr/>
          </p:nvCxnSpPr>
          <p:spPr>
            <a:xfrm rot="10800000">
              <a:off x="2257201" y="1060546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0" name="Google Shape;110;p19"/>
          <p:cNvGrpSpPr/>
          <p:nvPr/>
        </p:nvGrpSpPr>
        <p:grpSpPr>
          <a:xfrm>
            <a:off x="4201473" y="2616084"/>
            <a:ext cx="741054" cy="1077178"/>
            <a:chOff x="2446425" y="1033300"/>
            <a:chExt cx="1176650" cy="1710350"/>
          </a:xfrm>
        </p:grpSpPr>
        <p:sp>
          <p:nvSpPr>
            <p:cNvPr id="111" name="Google Shape;111;p19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3">
  <p:cSld name="CUSTOM_1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subTitle"/>
          </p:nvPr>
        </p:nvSpPr>
        <p:spPr>
          <a:xfrm>
            <a:off x="719975" y="158115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" name="Google Shape;120;p20"/>
          <p:cNvSpPr txBox="1"/>
          <p:nvPr>
            <p:ph idx="2" type="subTitle"/>
          </p:nvPr>
        </p:nvSpPr>
        <p:spPr>
          <a:xfrm>
            <a:off x="3452838" y="158115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idx="3" type="subTitle"/>
          </p:nvPr>
        </p:nvSpPr>
        <p:spPr>
          <a:xfrm>
            <a:off x="3452857" y="1855400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4" type="subTitle"/>
          </p:nvPr>
        </p:nvSpPr>
        <p:spPr>
          <a:xfrm>
            <a:off x="720000" y="1855400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5" type="subTitle"/>
          </p:nvPr>
        </p:nvSpPr>
        <p:spPr>
          <a:xfrm>
            <a:off x="6185688" y="158115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6" type="subTitle"/>
          </p:nvPr>
        </p:nvSpPr>
        <p:spPr>
          <a:xfrm>
            <a:off x="6185701" y="1855400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7" type="subTitle"/>
          </p:nvPr>
        </p:nvSpPr>
        <p:spPr>
          <a:xfrm>
            <a:off x="719975" y="3152775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8" type="subTitle"/>
          </p:nvPr>
        </p:nvSpPr>
        <p:spPr>
          <a:xfrm>
            <a:off x="3452838" y="3152775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9" type="subTitle"/>
          </p:nvPr>
        </p:nvSpPr>
        <p:spPr>
          <a:xfrm>
            <a:off x="3452857" y="3427025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3" type="subTitle"/>
          </p:nvPr>
        </p:nvSpPr>
        <p:spPr>
          <a:xfrm>
            <a:off x="720000" y="3427025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4" type="subTitle"/>
          </p:nvPr>
        </p:nvSpPr>
        <p:spPr>
          <a:xfrm>
            <a:off x="6185688" y="3152775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15" type="subTitle"/>
          </p:nvPr>
        </p:nvSpPr>
        <p:spPr>
          <a:xfrm>
            <a:off x="6185701" y="3427025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900513" y="2052448"/>
            <a:ext cx="33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900588" y="2992650"/>
            <a:ext cx="3342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133925" y="11515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496350" y="1468525"/>
            <a:ext cx="3795000" cy="13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subTitle"/>
          </p:nvPr>
        </p:nvSpPr>
        <p:spPr>
          <a:xfrm>
            <a:off x="4496200" y="2865275"/>
            <a:ext cx="37950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hasCustomPrompt="1" type="title"/>
          </p:nvPr>
        </p:nvSpPr>
        <p:spPr>
          <a:xfrm>
            <a:off x="2627550" y="715375"/>
            <a:ext cx="3888900" cy="6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2627550" y="1372800"/>
            <a:ext cx="38889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hasCustomPrompt="1" idx="2" type="title"/>
          </p:nvPr>
        </p:nvSpPr>
        <p:spPr>
          <a:xfrm>
            <a:off x="2627550" y="2048875"/>
            <a:ext cx="3888900" cy="6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8" name="Google Shape;138;p22"/>
          <p:cNvSpPr txBox="1"/>
          <p:nvPr>
            <p:ph idx="3" type="subTitle"/>
          </p:nvPr>
        </p:nvSpPr>
        <p:spPr>
          <a:xfrm>
            <a:off x="2627550" y="2706350"/>
            <a:ext cx="38889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hasCustomPrompt="1" idx="4" type="title"/>
          </p:nvPr>
        </p:nvSpPr>
        <p:spPr>
          <a:xfrm>
            <a:off x="2627550" y="3386025"/>
            <a:ext cx="3888900" cy="6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40" name="Google Shape;140;p22"/>
          <p:cNvSpPr txBox="1"/>
          <p:nvPr>
            <p:ph idx="5" type="subTitle"/>
          </p:nvPr>
        </p:nvSpPr>
        <p:spPr>
          <a:xfrm>
            <a:off x="2627550" y="4039925"/>
            <a:ext cx="38889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720000" y="1441700"/>
            <a:ext cx="30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1" type="subTitle"/>
          </p:nvPr>
        </p:nvSpPr>
        <p:spPr>
          <a:xfrm>
            <a:off x="720000" y="2390200"/>
            <a:ext cx="30234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5400600" y="1441700"/>
            <a:ext cx="30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subTitle"/>
          </p:nvPr>
        </p:nvSpPr>
        <p:spPr>
          <a:xfrm>
            <a:off x="5400600" y="2390200"/>
            <a:ext cx="30234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2819400" y="324150"/>
            <a:ext cx="35052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2819400" y="1567950"/>
            <a:ext cx="3505200" cy="11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2" type="subTitle"/>
          </p:nvPr>
        </p:nvSpPr>
        <p:spPr>
          <a:xfrm>
            <a:off x="2638125" y="4265200"/>
            <a:ext cx="38676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/>
        </p:nvSpPr>
        <p:spPr>
          <a:xfrm>
            <a:off x="2531025" y="3544933"/>
            <a:ext cx="4082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" type="subTitle"/>
          </p:nvPr>
        </p:nvSpPr>
        <p:spPr>
          <a:xfrm>
            <a:off x="966900" y="1495425"/>
            <a:ext cx="3362100" cy="30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155" name="Google Shape;155;p26"/>
          <p:cNvSpPr txBox="1"/>
          <p:nvPr>
            <p:ph idx="2" type="subTitle"/>
          </p:nvPr>
        </p:nvSpPr>
        <p:spPr>
          <a:xfrm>
            <a:off x="4815000" y="1495425"/>
            <a:ext cx="3362100" cy="30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139700"/>
            <a:ext cx="7704000" cy="3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1114425" y="2762250"/>
            <a:ext cx="3007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5021652" y="2762250"/>
            <a:ext cx="3007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5021676" y="3036500"/>
            <a:ext cx="30078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1114450" y="3036500"/>
            <a:ext cx="30078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1842150" y="368825"/>
            <a:ext cx="54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189400" y="1317325"/>
            <a:ext cx="4765200" cy="28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388100" y="1638300"/>
            <a:ext cx="63678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394474" y="1517875"/>
            <a:ext cx="3223500" cy="7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394474" y="2487750"/>
            <a:ext cx="3223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20000" y="3244800"/>
            <a:ext cx="3023400" cy="13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Relationship Id="rId4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ctrTitle"/>
          </p:nvPr>
        </p:nvSpPr>
        <p:spPr>
          <a:xfrm>
            <a:off x="1155050" y="488450"/>
            <a:ext cx="6786300" cy="16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Anomaly &amp; Fraud Detection Credit card from customer’s factors</a:t>
            </a:r>
            <a:endParaRPr sz="5200">
              <a:highlight>
                <a:schemeClr val="dk1"/>
              </a:highlight>
            </a:endParaRPr>
          </a:p>
        </p:txBody>
      </p:sp>
      <p:sp>
        <p:nvSpPr>
          <p:cNvPr id="162" name="Google Shape;162;p28"/>
          <p:cNvSpPr txBox="1"/>
          <p:nvPr>
            <p:ph idx="1" type="subTitle"/>
          </p:nvPr>
        </p:nvSpPr>
        <p:spPr>
          <a:xfrm>
            <a:off x="1628475" y="2164081"/>
            <a:ext cx="58869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There is </a:t>
            </a:r>
            <a:r>
              <a:rPr lang="en">
                <a:solidFill>
                  <a:schemeClr val="accent6"/>
                </a:solidFill>
                <a:highlight>
                  <a:schemeClr val="dk1"/>
                </a:highlight>
              </a:rPr>
              <a:t>1 Impostor</a:t>
            </a:r>
            <a:r>
              <a:rPr lang="en">
                <a:highlight>
                  <a:schemeClr val="dk1"/>
                </a:highlight>
              </a:rPr>
              <a:t> among us</a:t>
            </a:r>
            <a:endParaRPr>
              <a:highlight>
                <a:schemeClr val="dk1"/>
              </a:highlight>
            </a:endParaRPr>
          </a:p>
        </p:txBody>
      </p:sp>
      <p:grpSp>
        <p:nvGrpSpPr>
          <p:cNvPr id="163" name="Google Shape;163;p28"/>
          <p:cNvGrpSpPr/>
          <p:nvPr/>
        </p:nvGrpSpPr>
        <p:grpSpPr>
          <a:xfrm>
            <a:off x="4089429" y="3151473"/>
            <a:ext cx="998976" cy="1452087"/>
            <a:chOff x="2446425" y="1033300"/>
            <a:chExt cx="1176650" cy="1710350"/>
          </a:xfrm>
        </p:grpSpPr>
        <p:sp>
          <p:nvSpPr>
            <p:cNvPr id="164" name="Google Shape;164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28"/>
          <p:cNvGrpSpPr/>
          <p:nvPr/>
        </p:nvGrpSpPr>
        <p:grpSpPr>
          <a:xfrm>
            <a:off x="3121534" y="3101886"/>
            <a:ext cx="851071" cy="1237096"/>
            <a:chOff x="2446425" y="1033300"/>
            <a:chExt cx="1176650" cy="1710350"/>
          </a:xfrm>
        </p:grpSpPr>
        <p:sp>
          <p:nvSpPr>
            <p:cNvPr id="171" name="Google Shape;171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28"/>
          <p:cNvGrpSpPr/>
          <p:nvPr/>
        </p:nvGrpSpPr>
        <p:grpSpPr>
          <a:xfrm>
            <a:off x="2262126" y="3039623"/>
            <a:ext cx="742584" cy="1079402"/>
            <a:chOff x="2446425" y="1033300"/>
            <a:chExt cx="1176650" cy="1710350"/>
          </a:xfrm>
        </p:grpSpPr>
        <p:sp>
          <p:nvSpPr>
            <p:cNvPr id="178" name="Google Shape;178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" name="Google Shape;184;p28"/>
          <p:cNvGrpSpPr/>
          <p:nvPr/>
        </p:nvGrpSpPr>
        <p:grpSpPr>
          <a:xfrm>
            <a:off x="1524620" y="2868504"/>
            <a:ext cx="620683" cy="902210"/>
            <a:chOff x="2446425" y="1033300"/>
            <a:chExt cx="1176650" cy="1710350"/>
          </a:xfrm>
        </p:grpSpPr>
        <p:sp>
          <p:nvSpPr>
            <p:cNvPr id="185" name="Google Shape;185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28"/>
          <p:cNvGrpSpPr/>
          <p:nvPr/>
        </p:nvGrpSpPr>
        <p:grpSpPr>
          <a:xfrm flipH="1">
            <a:off x="5205219" y="3101886"/>
            <a:ext cx="851071" cy="1237096"/>
            <a:chOff x="2446425" y="1033300"/>
            <a:chExt cx="1176650" cy="1710350"/>
          </a:xfrm>
        </p:grpSpPr>
        <p:sp>
          <p:nvSpPr>
            <p:cNvPr id="192" name="Google Shape;192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28"/>
          <p:cNvGrpSpPr/>
          <p:nvPr/>
        </p:nvGrpSpPr>
        <p:grpSpPr>
          <a:xfrm flipH="1">
            <a:off x="6173114" y="3039623"/>
            <a:ext cx="742584" cy="1079402"/>
            <a:chOff x="2446425" y="1033300"/>
            <a:chExt cx="1176650" cy="1710350"/>
          </a:xfrm>
        </p:grpSpPr>
        <p:sp>
          <p:nvSpPr>
            <p:cNvPr id="199" name="Google Shape;199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28"/>
          <p:cNvGrpSpPr/>
          <p:nvPr/>
        </p:nvGrpSpPr>
        <p:grpSpPr>
          <a:xfrm flipH="1">
            <a:off x="7032522" y="2868504"/>
            <a:ext cx="620683" cy="902210"/>
            <a:chOff x="2446425" y="1033300"/>
            <a:chExt cx="1176650" cy="1710350"/>
          </a:xfrm>
        </p:grpSpPr>
        <p:sp>
          <p:nvSpPr>
            <p:cNvPr id="206" name="Google Shape;206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(product cd)</a:t>
            </a:r>
            <a:endParaRPr/>
          </a:p>
        </p:txBody>
      </p:sp>
      <p:pic>
        <p:nvPicPr>
          <p:cNvPr id="346" name="Google Shape;3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150" y="1099825"/>
            <a:ext cx="5165706" cy="382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p37"/>
          <p:cNvCxnSpPr/>
          <p:nvPr/>
        </p:nvCxnSpPr>
        <p:spPr>
          <a:xfrm rot="10800000">
            <a:off x="1408900" y="4022950"/>
            <a:ext cx="1484700" cy="388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48" name="Google Shape;348;p37"/>
          <p:cNvSpPr txBox="1"/>
          <p:nvPr/>
        </p:nvSpPr>
        <p:spPr>
          <a:xfrm>
            <a:off x="90400" y="266372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H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4.77%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95.23%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49" name="Google Shape;349;p37"/>
          <p:cNvCxnSpPr/>
          <p:nvPr/>
        </p:nvCxnSpPr>
        <p:spPr>
          <a:xfrm rot="10800000">
            <a:off x="1492000" y="2817025"/>
            <a:ext cx="2250300" cy="81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0" name="Google Shape;350;p37"/>
          <p:cNvSpPr txBox="1"/>
          <p:nvPr/>
        </p:nvSpPr>
        <p:spPr>
          <a:xfrm>
            <a:off x="90400" y="38512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W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2.04%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97.96%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90400" y="7715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C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11.68%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88.32%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52" name="Google Shape;352;p37"/>
          <p:cNvCxnSpPr/>
          <p:nvPr/>
        </p:nvCxnSpPr>
        <p:spPr>
          <a:xfrm rot="10800000">
            <a:off x="1760200" y="925050"/>
            <a:ext cx="2817900" cy="708900"/>
          </a:xfrm>
          <a:prstGeom prst="bentConnector3">
            <a:avLst>
              <a:gd fmla="val 8076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53" name="Google Shape;353;p37"/>
          <p:cNvCxnSpPr/>
          <p:nvPr/>
        </p:nvCxnSpPr>
        <p:spPr>
          <a:xfrm flipH="1">
            <a:off x="5606800" y="1736825"/>
            <a:ext cx="1684500" cy="1555800"/>
          </a:xfrm>
          <a:prstGeom prst="bentConnector3">
            <a:avLst>
              <a:gd fmla="val 2824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4" name="Google Shape;354;p37"/>
          <p:cNvSpPr txBox="1"/>
          <p:nvPr/>
        </p:nvSpPr>
        <p:spPr>
          <a:xfrm>
            <a:off x="7330800" y="155775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S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5.90%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94.10%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5" name="Google Shape;355;p37"/>
          <p:cNvSpPr txBox="1"/>
          <p:nvPr/>
        </p:nvSpPr>
        <p:spPr>
          <a:xfrm>
            <a:off x="7330800" y="404060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R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3.78%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96.22%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56" name="Google Shape;356;p37"/>
          <p:cNvCxnSpPr/>
          <p:nvPr/>
        </p:nvCxnSpPr>
        <p:spPr>
          <a:xfrm rot="10800000">
            <a:off x="6468500" y="3922850"/>
            <a:ext cx="887100" cy="27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650" y="128625"/>
            <a:ext cx="6860726" cy="4886248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640" y="128624"/>
            <a:ext cx="6860726" cy="48862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188" y="128625"/>
            <a:ext cx="6941616" cy="48862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475" y="128625"/>
            <a:ext cx="6913076" cy="48862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1-6)</a:t>
            </a:r>
            <a:endParaRPr/>
          </a:p>
        </p:txBody>
      </p:sp>
      <p:pic>
        <p:nvPicPr>
          <p:cNvPr id="382" name="Google Shape;3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363" y="1011725"/>
            <a:ext cx="5709277" cy="403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475" y="1011725"/>
            <a:ext cx="2224175" cy="1406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4" name="Google Shape;384;p42"/>
          <p:cNvSpPr txBox="1"/>
          <p:nvPr/>
        </p:nvSpPr>
        <p:spPr>
          <a:xfrm>
            <a:off x="1717375" y="1011725"/>
            <a:ext cx="942000" cy="41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Card 1</a:t>
            </a:r>
            <a:endParaRPr b="1"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1-6)</a:t>
            </a:r>
            <a:endParaRPr/>
          </a:p>
        </p:txBody>
      </p:sp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374" y="1011725"/>
            <a:ext cx="5709277" cy="403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475" y="1011725"/>
            <a:ext cx="2224175" cy="148559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2" name="Google Shape;392;p43"/>
          <p:cNvSpPr txBox="1"/>
          <p:nvPr/>
        </p:nvSpPr>
        <p:spPr>
          <a:xfrm>
            <a:off x="1717375" y="1011725"/>
            <a:ext cx="942000" cy="41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Card 2</a:t>
            </a:r>
            <a:endParaRPr b="1"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1-6)</a:t>
            </a:r>
            <a:endParaRPr/>
          </a:p>
        </p:txBody>
      </p:sp>
      <p:pic>
        <p:nvPicPr>
          <p:cNvPr id="398" name="Google Shape;3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374" y="1011725"/>
            <a:ext cx="5709277" cy="403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475" y="1011725"/>
            <a:ext cx="2224174" cy="14856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0" name="Google Shape;400;p44"/>
          <p:cNvSpPr txBox="1"/>
          <p:nvPr/>
        </p:nvSpPr>
        <p:spPr>
          <a:xfrm>
            <a:off x="1717375" y="1011725"/>
            <a:ext cx="942000" cy="41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Card 3</a:t>
            </a:r>
            <a:endParaRPr b="1"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1475"/>
            <a:ext cx="8839204" cy="348734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5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%Fraud of card 3</a:t>
            </a:r>
            <a:endParaRPr/>
          </a:p>
        </p:txBody>
      </p:sp>
      <p:sp>
        <p:nvSpPr>
          <p:cNvPr id="407" name="Google Shape;407;p45"/>
          <p:cNvSpPr/>
          <p:nvPr/>
        </p:nvSpPr>
        <p:spPr>
          <a:xfrm>
            <a:off x="3335625" y="1670725"/>
            <a:ext cx="410100" cy="3102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5"/>
          <p:cNvSpPr/>
          <p:nvPr/>
        </p:nvSpPr>
        <p:spPr>
          <a:xfrm>
            <a:off x="5615575" y="3978025"/>
            <a:ext cx="410100" cy="79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1-6)</a:t>
            </a:r>
            <a:endParaRPr/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01" y="1011725"/>
            <a:ext cx="5709277" cy="403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200" y="1011725"/>
            <a:ext cx="2710626" cy="22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6"/>
          <p:cNvSpPr txBox="1"/>
          <p:nvPr/>
        </p:nvSpPr>
        <p:spPr>
          <a:xfrm>
            <a:off x="310100" y="1011725"/>
            <a:ext cx="942000" cy="41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Card 4</a:t>
            </a:r>
            <a:endParaRPr b="1"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7" name="Google Shape;417;p46"/>
          <p:cNvSpPr txBox="1"/>
          <p:nvPr>
            <p:ph idx="2" type="subTitle"/>
          </p:nvPr>
        </p:nvSpPr>
        <p:spPr>
          <a:xfrm>
            <a:off x="6019375" y="3419975"/>
            <a:ext cx="3130200" cy="16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Total count of Card 4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Discover: </a:t>
            </a:r>
            <a:r>
              <a:rPr lang="en" sz="1400">
                <a:solidFill>
                  <a:srgbClr val="FFFF00"/>
                </a:solidFill>
              </a:rPr>
              <a:t>1.13%</a:t>
            </a:r>
            <a:endParaRPr sz="1400">
              <a:solidFill>
                <a:srgbClr val="FFFF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Visa: </a:t>
            </a:r>
            <a:r>
              <a:rPr lang="en" sz="1400">
                <a:solidFill>
                  <a:srgbClr val="FFFF00"/>
                </a:solidFill>
              </a:rPr>
              <a:t>65.16%</a:t>
            </a:r>
            <a:endParaRPr sz="1400">
              <a:solidFill>
                <a:srgbClr val="FFFF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Mastercard: </a:t>
            </a:r>
            <a:r>
              <a:rPr lang="en" sz="1400">
                <a:solidFill>
                  <a:srgbClr val="FFFF00"/>
                </a:solidFill>
              </a:rPr>
              <a:t>32.04%</a:t>
            </a:r>
            <a:endParaRPr sz="1400">
              <a:solidFill>
                <a:srgbClr val="FFFF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American Express: </a:t>
            </a:r>
            <a:r>
              <a:rPr lang="en" sz="1400">
                <a:solidFill>
                  <a:srgbClr val="FFFF00"/>
                </a:solidFill>
              </a:rPr>
              <a:t>1.41%</a:t>
            </a:r>
            <a:endParaRPr sz="14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/>
        </p:nvSpPr>
        <p:spPr>
          <a:xfrm>
            <a:off x="1072450" y="1780249"/>
            <a:ext cx="817500" cy="8175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4678513" y="1780249"/>
            <a:ext cx="817500" cy="8175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4678513" y="3186399"/>
            <a:ext cx="817500" cy="8175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1072438" y="3186399"/>
            <a:ext cx="817500" cy="8175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21" name="Google Shape;221;p29"/>
          <p:cNvSpPr txBox="1"/>
          <p:nvPr>
            <p:ph idx="1" type="subTitle"/>
          </p:nvPr>
        </p:nvSpPr>
        <p:spPr>
          <a:xfrm>
            <a:off x="1979025" y="168592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EDA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2" name="Google Shape;222;p29"/>
          <p:cNvSpPr txBox="1"/>
          <p:nvPr>
            <p:ph idx="2" type="subTitle"/>
          </p:nvPr>
        </p:nvSpPr>
        <p:spPr>
          <a:xfrm>
            <a:off x="5536900" y="168592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Evaluation</a:t>
            </a:r>
            <a:r>
              <a:rPr lang="en"/>
              <a:t> Model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3" name="Google Shape;223;p29"/>
          <p:cNvSpPr txBox="1"/>
          <p:nvPr>
            <p:ph idx="3" type="subTitle"/>
          </p:nvPr>
        </p:nvSpPr>
        <p:spPr>
          <a:xfrm>
            <a:off x="5536900" y="1912550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Steps for management the data and evaluate the models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4" name="Google Shape;224;p29"/>
          <p:cNvSpPr txBox="1"/>
          <p:nvPr>
            <p:ph idx="4" type="subTitle"/>
          </p:nvPr>
        </p:nvSpPr>
        <p:spPr>
          <a:xfrm>
            <a:off x="1979025" y="1912550"/>
            <a:ext cx="2585400" cy="768000"/>
          </a:xfrm>
          <a:prstGeom prst="rect">
            <a:avLst/>
          </a:prstGeom>
        </p:spPr>
        <p:txBody>
          <a:bodyPr anchorCtr="0" anchor="t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Describe the factors</a:t>
            </a:r>
            <a:br>
              <a:rPr lang="en"/>
            </a:br>
            <a:r>
              <a:rPr lang="en"/>
              <a:t>Of Fraud &amp; Not Fraud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5" name="Google Shape;225;p29"/>
          <p:cNvSpPr txBox="1"/>
          <p:nvPr>
            <p:ph idx="5" type="subTitle"/>
          </p:nvPr>
        </p:nvSpPr>
        <p:spPr>
          <a:xfrm>
            <a:off x="1979025" y="309860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Result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6" name="Google Shape;226;p29"/>
          <p:cNvSpPr txBox="1"/>
          <p:nvPr>
            <p:ph idx="6" type="subTitle"/>
          </p:nvPr>
        </p:nvSpPr>
        <p:spPr>
          <a:xfrm>
            <a:off x="5536900" y="309860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Conclusion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7" name="Google Shape;227;p29"/>
          <p:cNvSpPr txBox="1"/>
          <p:nvPr>
            <p:ph idx="7" type="subTitle"/>
          </p:nvPr>
        </p:nvSpPr>
        <p:spPr>
          <a:xfrm>
            <a:off x="5536900" y="3325175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Recommend and conclude the factors of Fraud data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8" name="Google Shape;228;p29"/>
          <p:cNvSpPr txBox="1"/>
          <p:nvPr>
            <p:ph idx="8" type="subTitle"/>
          </p:nvPr>
        </p:nvSpPr>
        <p:spPr>
          <a:xfrm>
            <a:off x="1979025" y="3325175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Which models are the best for evaluation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9" name="Google Shape;229;p29"/>
          <p:cNvSpPr txBox="1"/>
          <p:nvPr>
            <p:ph idx="9" type="title"/>
          </p:nvPr>
        </p:nvSpPr>
        <p:spPr>
          <a:xfrm>
            <a:off x="1072451" y="191515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0" name="Google Shape;230;p29"/>
          <p:cNvSpPr txBox="1"/>
          <p:nvPr>
            <p:ph idx="13" type="title"/>
          </p:nvPr>
        </p:nvSpPr>
        <p:spPr>
          <a:xfrm>
            <a:off x="4678514" y="19152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1" name="Google Shape;231;p29"/>
          <p:cNvSpPr txBox="1"/>
          <p:nvPr>
            <p:ph idx="14" type="title"/>
          </p:nvPr>
        </p:nvSpPr>
        <p:spPr>
          <a:xfrm>
            <a:off x="1072451" y="33058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2" name="Google Shape;232;p29"/>
          <p:cNvSpPr txBox="1"/>
          <p:nvPr>
            <p:ph idx="15" type="title"/>
          </p:nvPr>
        </p:nvSpPr>
        <p:spPr>
          <a:xfrm>
            <a:off x="4678514" y="33058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150" y="1099825"/>
            <a:ext cx="5165699" cy="386591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7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4)</a:t>
            </a:r>
            <a:endParaRPr/>
          </a:p>
        </p:txBody>
      </p:sp>
      <p:cxnSp>
        <p:nvCxnSpPr>
          <p:cNvPr id="424" name="Google Shape;424;p47"/>
          <p:cNvCxnSpPr/>
          <p:nvPr/>
        </p:nvCxnSpPr>
        <p:spPr>
          <a:xfrm rot="10800000">
            <a:off x="1374175" y="3277475"/>
            <a:ext cx="2692800" cy="875400"/>
          </a:xfrm>
          <a:prstGeom prst="bentConnector3">
            <a:avLst>
              <a:gd fmla="val 4485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25" name="Google Shape;425;p47"/>
          <p:cNvSpPr txBox="1"/>
          <p:nvPr/>
        </p:nvSpPr>
        <p:spPr>
          <a:xfrm>
            <a:off x="90400" y="18658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Discover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7.73%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92.27%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26" name="Google Shape;426;p47"/>
          <p:cNvCxnSpPr/>
          <p:nvPr/>
        </p:nvCxnSpPr>
        <p:spPr>
          <a:xfrm flipH="1">
            <a:off x="1318750" y="1626400"/>
            <a:ext cx="1651200" cy="421200"/>
          </a:xfrm>
          <a:prstGeom prst="bentConnector3">
            <a:avLst>
              <a:gd fmla="val 5435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27" name="Google Shape;427;p47"/>
          <p:cNvSpPr txBox="1"/>
          <p:nvPr/>
        </p:nvSpPr>
        <p:spPr>
          <a:xfrm>
            <a:off x="90400" y="31367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Mastercard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3.43%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96.57%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28" name="Google Shape;428;p47"/>
          <p:cNvCxnSpPr/>
          <p:nvPr/>
        </p:nvCxnSpPr>
        <p:spPr>
          <a:xfrm rot="5400000">
            <a:off x="5152600" y="1881125"/>
            <a:ext cx="2283000" cy="1994400"/>
          </a:xfrm>
          <a:prstGeom prst="bentConnector3">
            <a:avLst>
              <a:gd fmla="val 2816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47"/>
          <p:cNvSpPr txBox="1"/>
          <p:nvPr/>
        </p:nvSpPr>
        <p:spPr>
          <a:xfrm>
            <a:off x="7330800" y="155775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Visa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3.48%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96.52%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0" name="Google Shape;430;p47"/>
          <p:cNvSpPr txBox="1"/>
          <p:nvPr/>
        </p:nvSpPr>
        <p:spPr>
          <a:xfrm>
            <a:off x="7330800" y="32720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AmericanExpress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2.87%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97.13%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31" name="Google Shape;431;p47"/>
          <p:cNvCxnSpPr/>
          <p:nvPr/>
        </p:nvCxnSpPr>
        <p:spPr>
          <a:xfrm rot="5400000">
            <a:off x="6321850" y="3449250"/>
            <a:ext cx="953100" cy="942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100" y="2601900"/>
            <a:ext cx="3458627" cy="24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575" y="66500"/>
            <a:ext cx="3458627" cy="24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150" y="66525"/>
            <a:ext cx="3458536" cy="24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5575" y="2601915"/>
            <a:ext cx="3458627" cy="244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9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1-6)</a:t>
            </a:r>
            <a:endParaRPr/>
          </a:p>
        </p:txBody>
      </p:sp>
      <p:pic>
        <p:nvPicPr>
          <p:cNvPr id="445" name="Google Shape;4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374" y="1011725"/>
            <a:ext cx="5709277" cy="403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475" y="1011725"/>
            <a:ext cx="2224176" cy="14951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47" name="Google Shape;447;p49"/>
          <p:cNvSpPr txBox="1"/>
          <p:nvPr/>
        </p:nvSpPr>
        <p:spPr>
          <a:xfrm>
            <a:off x="1717375" y="1011725"/>
            <a:ext cx="942000" cy="41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Card 5</a:t>
            </a:r>
            <a:endParaRPr b="1"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575"/>
            <a:ext cx="8839204" cy="3487342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0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%Fraud of card 5</a:t>
            </a:r>
            <a:endParaRPr/>
          </a:p>
        </p:txBody>
      </p:sp>
      <p:sp>
        <p:nvSpPr>
          <p:cNvPr id="454" name="Google Shape;454;p50"/>
          <p:cNvSpPr/>
          <p:nvPr/>
        </p:nvSpPr>
        <p:spPr>
          <a:xfrm>
            <a:off x="7762575" y="1703975"/>
            <a:ext cx="410100" cy="3069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0"/>
          <p:cNvSpPr/>
          <p:nvPr/>
        </p:nvSpPr>
        <p:spPr>
          <a:xfrm>
            <a:off x="2701275" y="3978025"/>
            <a:ext cx="243900" cy="79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00" y="1011725"/>
            <a:ext cx="5709277" cy="4035378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1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1-6)</a:t>
            </a:r>
            <a:endParaRPr/>
          </a:p>
        </p:txBody>
      </p:sp>
      <p:sp>
        <p:nvSpPr>
          <p:cNvPr id="462" name="Google Shape;462;p51"/>
          <p:cNvSpPr txBox="1"/>
          <p:nvPr/>
        </p:nvSpPr>
        <p:spPr>
          <a:xfrm>
            <a:off x="310100" y="1011725"/>
            <a:ext cx="942000" cy="41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Card 6</a:t>
            </a:r>
            <a:endParaRPr b="1"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3" name="Google Shape;463;p51"/>
          <p:cNvSpPr txBox="1"/>
          <p:nvPr>
            <p:ph idx="2" type="subTitle"/>
          </p:nvPr>
        </p:nvSpPr>
        <p:spPr>
          <a:xfrm>
            <a:off x="6019375" y="3343775"/>
            <a:ext cx="3130200" cy="20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count of Card 6</a:t>
            </a:r>
            <a:endParaRPr sz="19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Credit</a:t>
            </a:r>
            <a:r>
              <a:rPr lang="en"/>
              <a:t>: </a:t>
            </a:r>
            <a:r>
              <a:rPr lang="en">
                <a:solidFill>
                  <a:srgbClr val="FFFF00"/>
                </a:solidFill>
              </a:rPr>
              <a:t>25.23</a:t>
            </a:r>
            <a:r>
              <a:rPr lang="en">
                <a:solidFill>
                  <a:srgbClr val="FFFF00"/>
                </a:solidFill>
              </a:rPr>
              <a:t>%</a:t>
            </a:r>
            <a:endParaRPr>
              <a:solidFill>
                <a:srgbClr val="FFFF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Debit</a:t>
            </a:r>
            <a:r>
              <a:rPr lang="en"/>
              <a:t>: </a:t>
            </a:r>
            <a:r>
              <a:rPr lang="en">
                <a:solidFill>
                  <a:srgbClr val="FFFF00"/>
                </a:solidFill>
              </a:rPr>
              <a:t>74.50</a:t>
            </a:r>
            <a:r>
              <a:rPr lang="en">
                <a:solidFill>
                  <a:srgbClr val="FFFF00"/>
                </a:solidFill>
              </a:rPr>
              <a:t>%</a:t>
            </a:r>
            <a:endParaRPr>
              <a:solidFill>
                <a:srgbClr val="FFFF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Debit/Credit</a:t>
            </a:r>
            <a:r>
              <a:rPr lang="en"/>
              <a:t>: </a:t>
            </a:r>
            <a:r>
              <a:rPr lang="en">
                <a:solidFill>
                  <a:srgbClr val="FFFF00"/>
                </a:solidFill>
              </a:rPr>
              <a:t>0.01</a:t>
            </a:r>
            <a:r>
              <a:rPr lang="en">
                <a:solidFill>
                  <a:srgbClr val="FFFF00"/>
                </a:solidFill>
              </a:rPr>
              <a:t>%</a:t>
            </a:r>
            <a:endParaRPr>
              <a:solidFill>
                <a:srgbClr val="FFFF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Charge Card</a:t>
            </a:r>
            <a:r>
              <a:rPr lang="en"/>
              <a:t>: </a:t>
            </a:r>
            <a:r>
              <a:rPr lang="en">
                <a:solidFill>
                  <a:srgbClr val="FFFF00"/>
                </a:solidFill>
              </a:rPr>
              <a:t>0.00</a:t>
            </a:r>
            <a:r>
              <a:rPr lang="en">
                <a:solidFill>
                  <a:srgbClr val="FFFF00"/>
                </a:solidFill>
              </a:rPr>
              <a:t>%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464" name="Google Shape;46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200" y="1011725"/>
            <a:ext cx="2710625" cy="230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149" y="1099825"/>
            <a:ext cx="5165699" cy="38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2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6)</a:t>
            </a:r>
            <a:endParaRPr/>
          </a:p>
        </p:txBody>
      </p:sp>
      <p:cxnSp>
        <p:nvCxnSpPr>
          <p:cNvPr id="471" name="Google Shape;471;p52"/>
          <p:cNvCxnSpPr/>
          <p:nvPr/>
        </p:nvCxnSpPr>
        <p:spPr>
          <a:xfrm flipH="1">
            <a:off x="1163875" y="3476125"/>
            <a:ext cx="2903100" cy="354600"/>
          </a:xfrm>
          <a:prstGeom prst="bentConnector3">
            <a:avLst>
              <a:gd fmla="val 6107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72" name="Google Shape;472;p52"/>
          <p:cNvSpPr txBox="1"/>
          <p:nvPr/>
        </p:nvSpPr>
        <p:spPr>
          <a:xfrm>
            <a:off x="90400" y="18658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Credit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6.68%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93.32%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73" name="Google Shape;473;p52"/>
          <p:cNvCxnSpPr/>
          <p:nvPr/>
        </p:nvCxnSpPr>
        <p:spPr>
          <a:xfrm flipH="1">
            <a:off x="1152750" y="1669900"/>
            <a:ext cx="1872600" cy="354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74" name="Google Shape;474;p52"/>
          <p:cNvSpPr txBox="1"/>
          <p:nvPr/>
        </p:nvSpPr>
        <p:spPr>
          <a:xfrm>
            <a:off x="90400" y="367975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Debit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2.43%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97.57%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75" name="Google Shape;475;p52"/>
          <p:cNvCxnSpPr/>
          <p:nvPr/>
        </p:nvCxnSpPr>
        <p:spPr>
          <a:xfrm rot="5400000">
            <a:off x="4970200" y="2008325"/>
            <a:ext cx="2592600" cy="2049600"/>
          </a:xfrm>
          <a:prstGeom prst="bentConnector3">
            <a:avLst>
              <a:gd fmla="val 3161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52"/>
          <p:cNvSpPr txBox="1"/>
          <p:nvPr/>
        </p:nvSpPr>
        <p:spPr>
          <a:xfrm>
            <a:off x="7330800" y="155775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Debit/Credit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2.43%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97.57%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7" name="Google Shape;477;p52"/>
          <p:cNvSpPr txBox="1"/>
          <p:nvPr/>
        </p:nvSpPr>
        <p:spPr>
          <a:xfrm>
            <a:off x="7330800" y="32720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Charge Card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0%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100%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78" name="Google Shape;478;p52"/>
          <p:cNvCxnSpPr/>
          <p:nvPr/>
        </p:nvCxnSpPr>
        <p:spPr>
          <a:xfrm rot="5400000">
            <a:off x="6321850" y="3449250"/>
            <a:ext cx="953100" cy="942000"/>
          </a:xfrm>
          <a:prstGeom prst="bentConnector3">
            <a:avLst>
              <a:gd fmla="val 4060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450" y="128625"/>
            <a:ext cx="6913094" cy="48862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450" y="128625"/>
            <a:ext cx="6913102" cy="4886268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5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(P_Email)</a:t>
            </a:r>
            <a:endParaRPr/>
          </a:p>
        </p:txBody>
      </p:sp>
      <p:pic>
        <p:nvPicPr>
          <p:cNvPr id="494" name="Google Shape;4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25" y="1319250"/>
            <a:ext cx="6569725" cy="35871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495" name="Google Shape;495;p55"/>
          <p:cNvSpPr txBox="1"/>
          <p:nvPr>
            <p:ph idx="1" type="subTitle"/>
          </p:nvPr>
        </p:nvSpPr>
        <p:spPr>
          <a:xfrm>
            <a:off x="6813100" y="1319250"/>
            <a:ext cx="2162700" cy="3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F3F3F3"/>
                </a:solidFill>
              </a:rPr>
              <a:t>This graph is the ratio for each type of email. The popular email is </a:t>
            </a:r>
            <a:r>
              <a:rPr b="0" lang="en" sz="1400">
                <a:solidFill>
                  <a:srgbClr val="00FF00"/>
                </a:solidFill>
              </a:rPr>
              <a:t>‘Google’</a:t>
            </a:r>
            <a:r>
              <a:rPr b="0" lang="en" sz="1400">
                <a:solidFill>
                  <a:srgbClr val="F3F3F3"/>
                </a:solidFill>
              </a:rPr>
              <a:t>.</a:t>
            </a:r>
            <a:endParaRPr b="0" sz="14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F3F3F3"/>
                </a:solidFill>
              </a:rPr>
              <a:t>There are 59 types of email. They are grouped into 4 groups are </a:t>
            </a:r>
            <a:r>
              <a:rPr b="0" lang="en" sz="1400">
                <a:solidFill>
                  <a:srgbClr val="00FF00"/>
                </a:solidFill>
              </a:rPr>
              <a:t>‘Google’</a:t>
            </a:r>
            <a:r>
              <a:rPr b="0" lang="en" sz="1400">
                <a:solidFill>
                  <a:srgbClr val="F3F3F3"/>
                </a:solidFill>
              </a:rPr>
              <a:t>, </a:t>
            </a:r>
            <a:r>
              <a:rPr b="0" lang="en" sz="1400">
                <a:solidFill>
                  <a:srgbClr val="00FF00"/>
                </a:solidFill>
              </a:rPr>
              <a:t>‘Yahoo’</a:t>
            </a:r>
            <a:r>
              <a:rPr b="0" lang="en" sz="1400">
                <a:solidFill>
                  <a:srgbClr val="F3F3F3"/>
                </a:solidFill>
              </a:rPr>
              <a:t>, </a:t>
            </a:r>
            <a:r>
              <a:rPr b="0" lang="en" sz="1400">
                <a:solidFill>
                  <a:srgbClr val="00FF00"/>
                </a:solidFill>
              </a:rPr>
              <a:t>‘Microsoft’</a:t>
            </a:r>
            <a:r>
              <a:rPr b="0" lang="en" sz="1400">
                <a:solidFill>
                  <a:srgbClr val="F3F3F3"/>
                </a:solidFill>
              </a:rPr>
              <a:t> and </a:t>
            </a:r>
            <a:r>
              <a:rPr b="0" lang="en" sz="1400">
                <a:solidFill>
                  <a:srgbClr val="00FF00"/>
                </a:solidFill>
              </a:rPr>
              <a:t>‘Others’</a:t>
            </a:r>
            <a:r>
              <a:rPr b="0" lang="en" sz="1400">
                <a:solidFill>
                  <a:srgbClr val="F3F3F3"/>
                </a:solidFill>
              </a:rPr>
              <a:t>. ‘Others’ is the group of emails that has more than 2000 email’s customers.</a:t>
            </a:r>
            <a:r>
              <a:rPr b="0" lang="en">
                <a:solidFill>
                  <a:srgbClr val="F3F3F3"/>
                </a:solidFill>
              </a:rPr>
              <a:t> </a:t>
            </a:r>
            <a:endParaRPr b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650" y="1252449"/>
            <a:ext cx="7082699" cy="3713276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6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(P_Email)</a:t>
            </a:r>
            <a:endParaRPr/>
          </a:p>
        </p:txBody>
      </p:sp>
      <p:cxnSp>
        <p:nvCxnSpPr>
          <p:cNvPr id="502" name="Google Shape;502;p56"/>
          <p:cNvCxnSpPr/>
          <p:nvPr/>
        </p:nvCxnSpPr>
        <p:spPr>
          <a:xfrm flipH="1">
            <a:off x="1141600" y="3521300"/>
            <a:ext cx="1119300" cy="55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03" name="Google Shape;503;p56"/>
          <p:cNvSpPr txBox="1"/>
          <p:nvPr/>
        </p:nvSpPr>
        <p:spPr>
          <a:xfrm>
            <a:off x="90400" y="18658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Google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4.35%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95.65%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4" name="Google Shape;504;p56"/>
          <p:cNvCxnSpPr/>
          <p:nvPr/>
        </p:nvCxnSpPr>
        <p:spPr>
          <a:xfrm rot="10800000">
            <a:off x="1152675" y="2024575"/>
            <a:ext cx="2094300" cy="255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05" name="Google Shape;505;p56"/>
          <p:cNvSpPr txBox="1"/>
          <p:nvPr/>
        </p:nvSpPr>
        <p:spPr>
          <a:xfrm>
            <a:off x="90400" y="387920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Yahoo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2.25%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97.02%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6" name="Google Shape;506;p56"/>
          <p:cNvCxnSpPr/>
          <p:nvPr/>
        </p:nvCxnSpPr>
        <p:spPr>
          <a:xfrm rot="10800000">
            <a:off x="4510275" y="1737625"/>
            <a:ext cx="2770200" cy="453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7" name="Google Shape;507;p56"/>
          <p:cNvSpPr txBox="1"/>
          <p:nvPr/>
        </p:nvSpPr>
        <p:spPr>
          <a:xfrm>
            <a:off x="7330800" y="20245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Microsoft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5.33%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94.67%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8" name="Google Shape;508;p56"/>
          <p:cNvSpPr txBox="1"/>
          <p:nvPr/>
        </p:nvSpPr>
        <p:spPr>
          <a:xfrm>
            <a:off x="7330800" y="344370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Others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2.98%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97.02%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9" name="Google Shape;509;p56"/>
          <p:cNvCxnSpPr/>
          <p:nvPr/>
        </p:nvCxnSpPr>
        <p:spPr>
          <a:xfrm rot="10800000">
            <a:off x="5031050" y="3111350"/>
            <a:ext cx="2271600" cy="476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idx="2" type="subTitle"/>
          </p:nvPr>
        </p:nvSpPr>
        <p:spPr>
          <a:xfrm>
            <a:off x="720000" y="1884050"/>
            <a:ext cx="5337000" cy="27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Which factors or behavior of fraudulent </a:t>
            </a:r>
            <a:r>
              <a:rPr lang="en" sz="2200"/>
              <a:t>customer</a:t>
            </a:r>
            <a:r>
              <a:rPr lang="en" sz="2200"/>
              <a:t>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To classify and predict new transaction automatically.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Which models are the best efficient to predict fraud.</a:t>
            </a:r>
            <a:endParaRPr sz="2200"/>
          </a:p>
        </p:txBody>
      </p:sp>
      <p:sp>
        <p:nvSpPr>
          <p:cNvPr id="238" name="Google Shape;238;p30"/>
          <p:cNvSpPr txBox="1"/>
          <p:nvPr>
            <p:ph type="title"/>
          </p:nvPr>
        </p:nvSpPr>
        <p:spPr>
          <a:xfrm>
            <a:off x="720000" y="368825"/>
            <a:ext cx="77040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Statements</a:t>
            </a:r>
            <a:endParaRPr/>
          </a:p>
        </p:txBody>
      </p:sp>
      <p:grpSp>
        <p:nvGrpSpPr>
          <p:cNvPr id="239" name="Google Shape;239;p30"/>
          <p:cNvGrpSpPr/>
          <p:nvPr/>
        </p:nvGrpSpPr>
        <p:grpSpPr>
          <a:xfrm>
            <a:off x="6325238" y="1398425"/>
            <a:ext cx="2894775" cy="2902348"/>
            <a:chOff x="3124838" y="1627025"/>
            <a:chExt cx="2894775" cy="2902348"/>
          </a:xfrm>
        </p:grpSpPr>
        <p:grpSp>
          <p:nvGrpSpPr>
            <p:cNvPr id="240" name="Google Shape;240;p30"/>
            <p:cNvGrpSpPr/>
            <p:nvPr/>
          </p:nvGrpSpPr>
          <p:grpSpPr>
            <a:xfrm rot="-2540491">
              <a:off x="3575187" y="2023437"/>
              <a:ext cx="1994077" cy="2109524"/>
              <a:chOff x="3912725" y="1223973"/>
              <a:chExt cx="1993924" cy="2109362"/>
            </a:xfrm>
          </p:grpSpPr>
          <p:grpSp>
            <p:nvGrpSpPr>
              <p:cNvPr id="241" name="Google Shape;241;p30"/>
              <p:cNvGrpSpPr/>
              <p:nvPr/>
            </p:nvGrpSpPr>
            <p:grpSpPr>
              <a:xfrm>
                <a:off x="4000482" y="1223973"/>
                <a:ext cx="1906167" cy="2109362"/>
                <a:chOff x="4000482" y="1243023"/>
                <a:chExt cx="1906167" cy="2109362"/>
              </a:xfrm>
            </p:grpSpPr>
            <p:sp>
              <p:nvSpPr>
                <p:cNvPr id="242" name="Google Shape;242;p30"/>
                <p:cNvSpPr/>
                <p:nvPr/>
              </p:nvSpPr>
              <p:spPr>
                <a:xfrm flipH="1">
                  <a:off x="5634909" y="1499641"/>
                  <a:ext cx="164982" cy="637200"/>
                </a:xfrm>
                <a:custGeom>
                  <a:rect b="b" l="l" r="r" t="t"/>
                  <a:pathLst>
                    <a:path extrusionOk="0" h="7037" w="1822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1" y="322"/>
                        <a:pt x="595" y="917"/>
                        <a:pt x="560" y="1453"/>
                      </a:cubicBezTo>
                      <a:cubicBezTo>
                        <a:pt x="536" y="2000"/>
                        <a:pt x="369" y="2524"/>
                        <a:pt x="298" y="3060"/>
                      </a:cubicBezTo>
                      <a:cubicBezTo>
                        <a:pt x="107" y="4584"/>
                        <a:pt x="750" y="5989"/>
                        <a:pt x="1822" y="7037"/>
                      </a:cubicBezTo>
                      <a:cubicBezTo>
                        <a:pt x="1464" y="6370"/>
                        <a:pt x="1357" y="5620"/>
                        <a:pt x="1381" y="4870"/>
                      </a:cubicBezTo>
                      <a:cubicBezTo>
                        <a:pt x="1405" y="3953"/>
                        <a:pt x="1572" y="3048"/>
                        <a:pt x="1453" y="2143"/>
                      </a:cubicBezTo>
                      <a:cubicBezTo>
                        <a:pt x="1334" y="1250"/>
                        <a:pt x="857" y="31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30"/>
                <p:cNvSpPr/>
                <p:nvPr/>
              </p:nvSpPr>
              <p:spPr>
                <a:xfrm flipH="1">
                  <a:off x="5723285" y="1243023"/>
                  <a:ext cx="183364" cy="174761"/>
                </a:xfrm>
                <a:custGeom>
                  <a:rect b="b" l="l" r="r" t="t"/>
                  <a:pathLst>
                    <a:path extrusionOk="0" h="1930" w="2025">
                      <a:moveTo>
                        <a:pt x="0" y="0"/>
                      </a:moveTo>
                      <a:cubicBezTo>
                        <a:pt x="179" y="1024"/>
                        <a:pt x="1000" y="1798"/>
                        <a:pt x="2024" y="1929"/>
                      </a:cubicBezTo>
                      <a:cubicBezTo>
                        <a:pt x="1405" y="1203"/>
                        <a:pt x="822" y="50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30"/>
                <p:cNvSpPr/>
                <p:nvPr/>
              </p:nvSpPr>
              <p:spPr>
                <a:xfrm flipH="1">
                  <a:off x="4000482" y="1318270"/>
                  <a:ext cx="1683053" cy="2034115"/>
                </a:xfrm>
                <a:custGeom>
                  <a:rect b="b" l="l" r="r" t="t"/>
                  <a:pathLst>
                    <a:path extrusionOk="0" h="22464" w="18587">
                      <a:moveTo>
                        <a:pt x="486" y="0"/>
                      </a:moveTo>
                      <a:cubicBezTo>
                        <a:pt x="324" y="0"/>
                        <a:pt x="161" y="20"/>
                        <a:pt x="1" y="62"/>
                      </a:cubicBezTo>
                      <a:cubicBezTo>
                        <a:pt x="1013" y="455"/>
                        <a:pt x="1465" y="1563"/>
                        <a:pt x="1573" y="2646"/>
                      </a:cubicBezTo>
                      <a:cubicBezTo>
                        <a:pt x="1680" y="3730"/>
                        <a:pt x="1453" y="4825"/>
                        <a:pt x="1370" y="5908"/>
                      </a:cubicBezTo>
                      <a:cubicBezTo>
                        <a:pt x="1251" y="7659"/>
                        <a:pt x="1561" y="9468"/>
                        <a:pt x="2465" y="10969"/>
                      </a:cubicBezTo>
                      <a:cubicBezTo>
                        <a:pt x="3382" y="12469"/>
                        <a:pt x="5740" y="14243"/>
                        <a:pt x="7478" y="14457"/>
                      </a:cubicBezTo>
                      <a:cubicBezTo>
                        <a:pt x="7038" y="14625"/>
                        <a:pt x="6489" y="14689"/>
                        <a:pt x="5912" y="14689"/>
                      </a:cubicBezTo>
                      <a:cubicBezTo>
                        <a:pt x="4974" y="14689"/>
                        <a:pt x="3960" y="14519"/>
                        <a:pt x="3216" y="14350"/>
                      </a:cubicBezTo>
                      <a:cubicBezTo>
                        <a:pt x="2001" y="14064"/>
                        <a:pt x="930" y="13302"/>
                        <a:pt x="620" y="12100"/>
                      </a:cubicBezTo>
                      <a:lnTo>
                        <a:pt x="620" y="12100"/>
                      </a:lnTo>
                      <a:cubicBezTo>
                        <a:pt x="263" y="13243"/>
                        <a:pt x="989" y="14481"/>
                        <a:pt x="1918" y="15231"/>
                      </a:cubicBezTo>
                      <a:cubicBezTo>
                        <a:pt x="2858" y="15969"/>
                        <a:pt x="4001" y="16422"/>
                        <a:pt x="4978" y="17136"/>
                      </a:cubicBezTo>
                      <a:cubicBezTo>
                        <a:pt x="6418" y="18207"/>
                        <a:pt x="7371" y="19851"/>
                        <a:pt x="8764" y="20994"/>
                      </a:cubicBezTo>
                      <a:cubicBezTo>
                        <a:pt x="9890" y="21920"/>
                        <a:pt x="11362" y="22463"/>
                        <a:pt x="12804" y="22463"/>
                      </a:cubicBezTo>
                      <a:cubicBezTo>
                        <a:pt x="13679" y="22463"/>
                        <a:pt x="14543" y="22263"/>
                        <a:pt x="15312" y="21827"/>
                      </a:cubicBezTo>
                      <a:cubicBezTo>
                        <a:pt x="15610" y="21648"/>
                        <a:pt x="15896" y="21446"/>
                        <a:pt x="16146" y="21220"/>
                      </a:cubicBezTo>
                      <a:lnTo>
                        <a:pt x="16146" y="21220"/>
                      </a:lnTo>
                      <a:cubicBezTo>
                        <a:pt x="15462" y="21708"/>
                        <a:pt x="14649" y="21972"/>
                        <a:pt x="13814" y="21972"/>
                      </a:cubicBezTo>
                      <a:cubicBezTo>
                        <a:pt x="13632" y="21972"/>
                        <a:pt x="13448" y="21960"/>
                        <a:pt x="13264" y="21934"/>
                      </a:cubicBezTo>
                      <a:cubicBezTo>
                        <a:pt x="12169" y="21767"/>
                        <a:pt x="11240" y="21041"/>
                        <a:pt x="11121" y="19934"/>
                      </a:cubicBezTo>
                      <a:lnTo>
                        <a:pt x="11121" y="19934"/>
                      </a:lnTo>
                      <a:cubicBezTo>
                        <a:pt x="11529" y="20260"/>
                        <a:pt x="12017" y="20530"/>
                        <a:pt x="12529" y="20530"/>
                      </a:cubicBezTo>
                      <a:cubicBezTo>
                        <a:pt x="12540" y="20530"/>
                        <a:pt x="12551" y="20529"/>
                        <a:pt x="12562" y="20529"/>
                      </a:cubicBezTo>
                      <a:cubicBezTo>
                        <a:pt x="13098" y="20505"/>
                        <a:pt x="13634" y="20101"/>
                        <a:pt x="13645" y="19565"/>
                      </a:cubicBezTo>
                      <a:cubicBezTo>
                        <a:pt x="13645" y="19148"/>
                        <a:pt x="13324" y="18767"/>
                        <a:pt x="12931" y="18612"/>
                      </a:cubicBezTo>
                      <a:cubicBezTo>
                        <a:pt x="12692" y="18535"/>
                        <a:pt x="12444" y="18495"/>
                        <a:pt x="12195" y="18495"/>
                      </a:cubicBezTo>
                      <a:cubicBezTo>
                        <a:pt x="12023" y="18495"/>
                        <a:pt x="11851" y="18514"/>
                        <a:pt x="11681" y="18553"/>
                      </a:cubicBezTo>
                      <a:cubicBezTo>
                        <a:pt x="11264" y="18624"/>
                        <a:pt x="10859" y="18755"/>
                        <a:pt x="10431" y="18791"/>
                      </a:cubicBezTo>
                      <a:cubicBezTo>
                        <a:pt x="10348" y="18799"/>
                        <a:pt x="10265" y="18803"/>
                        <a:pt x="10183" y="18803"/>
                      </a:cubicBezTo>
                      <a:cubicBezTo>
                        <a:pt x="9645" y="18803"/>
                        <a:pt x="9109" y="18638"/>
                        <a:pt x="8645" y="18338"/>
                      </a:cubicBezTo>
                      <a:cubicBezTo>
                        <a:pt x="8133" y="17993"/>
                        <a:pt x="7883" y="17481"/>
                        <a:pt x="7788" y="16862"/>
                      </a:cubicBezTo>
                      <a:lnTo>
                        <a:pt x="7788" y="16862"/>
                      </a:lnTo>
                      <a:cubicBezTo>
                        <a:pt x="8228" y="17434"/>
                        <a:pt x="8978" y="17684"/>
                        <a:pt x="9693" y="17731"/>
                      </a:cubicBezTo>
                      <a:cubicBezTo>
                        <a:pt x="9791" y="17738"/>
                        <a:pt x="9890" y="17741"/>
                        <a:pt x="9989" y="17741"/>
                      </a:cubicBezTo>
                      <a:cubicBezTo>
                        <a:pt x="10604" y="17741"/>
                        <a:pt x="11220" y="17626"/>
                        <a:pt x="11836" y="17565"/>
                      </a:cubicBezTo>
                      <a:cubicBezTo>
                        <a:pt x="12071" y="17541"/>
                        <a:pt x="12309" y="17525"/>
                        <a:pt x="12547" y="17525"/>
                      </a:cubicBezTo>
                      <a:cubicBezTo>
                        <a:pt x="13033" y="17525"/>
                        <a:pt x="13515" y="17591"/>
                        <a:pt x="13955" y="17791"/>
                      </a:cubicBezTo>
                      <a:cubicBezTo>
                        <a:pt x="14610" y="18100"/>
                        <a:pt x="15205" y="18648"/>
                        <a:pt x="15146" y="19374"/>
                      </a:cubicBezTo>
                      <a:cubicBezTo>
                        <a:pt x="15562" y="17981"/>
                        <a:pt x="14955" y="16493"/>
                        <a:pt x="13705" y="15779"/>
                      </a:cubicBezTo>
                      <a:cubicBezTo>
                        <a:pt x="12788" y="15290"/>
                        <a:pt x="11669" y="15302"/>
                        <a:pt x="10740" y="14826"/>
                      </a:cubicBezTo>
                      <a:cubicBezTo>
                        <a:pt x="9371" y="14112"/>
                        <a:pt x="8728" y="12278"/>
                        <a:pt x="9347" y="10861"/>
                      </a:cubicBezTo>
                      <a:lnTo>
                        <a:pt x="9347" y="10861"/>
                      </a:lnTo>
                      <a:cubicBezTo>
                        <a:pt x="9276" y="12254"/>
                        <a:pt x="10324" y="13457"/>
                        <a:pt x="11645" y="13897"/>
                      </a:cubicBezTo>
                      <a:cubicBezTo>
                        <a:pt x="12645" y="14231"/>
                        <a:pt x="13741" y="14064"/>
                        <a:pt x="14765" y="14302"/>
                      </a:cubicBezTo>
                      <a:cubicBezTo>
                        <a:pt x="17063" y="14862"/>
                        <a:pt x="18325" y="17315"/>
                        <a:pt x="17467" y="19493"/>
                      </a:cubicBezTo>
                      <a:cubicBezTo>
                        <a:pt x="17944" y="18541"/>
                        <a:pt x="18265" y="17505"/>
                        <a:pt x="18384" y="16433"/>
                      </a:cubicBezTo>
                      <a:cubicBezTo>
                        <a:pt x="18587" y="14802"/>
                        <a:pt x="18432" y="13076"/>
                        <a:pt x="17575" y="11671"/>
                      </a:cubicBezTo>
                      <a:cubicBezTo>
                        <a:pt x="16586" y="10064"/>
                        <a:pt x="14800" y="9123"/>
                        <a:pt x="13050" y="8421"/>
                      </a:cubicBezTo>
                      <a:cubicBezTo>
                        <a:pt x="12264" y="8111"/>
                        <a:pt x="11419" y="7790"/>
                        <a:pt x="10978" y="7087"/>
                      </a:cubicBezTo>
                      <a:cubicBezTo>
                        <a:pt x="10574" y="6432"/>
                        <a:pt x="10609" y="5599"/>
                        <a:pt x="10586" y="4825"/>
                      </a:cubicBezTo>
                      <a:cubicBezTo>
                        <a:pt x="10526" y="3539"/>
                        <a:pt x="10205" y="2182"/>
                        <a:pt x="9300" y="1253"/>
                      </a:cubicBezTo>
                      <a:cubicBezTo>
                        <a:pt x="8744" y="683"/>
                        <a:pt x="7932" y="337"/>
                        <a:pt x="7152" y="337"/>
                      </a:cubicBezTo>
                      <a:cubicBezTo>
                        <a:pt x="6661" y="337"/>
                        <a:pt x="6182" y="474"/>
                        <a:pt x="5787" y="777"/>
                      </a:cubicBezTo>
                      <a:cubicBezTo>
                        <a:pt x="6478" y="848"/>
                        <a:pt x="7109" y="1015"/>
                        <a:pt x="7645" y="1455"/>
                      </a:cubicBezTo>
                      <a:cubicBezTo>
                        <a:pt x="8180" y="1896"/>
                        <a:pt x="8538" y="2587"/>
                        <a:pt x="8490" y="3277"/>
                      </a:cubicBezTo>
                      <a:cubicBezTo>
                        <a:pt x="8442" y="3932"/>
                        <a:pt x="8061" y="4503"/>
                        <a:pt x="7490" y="4801"/>
                      </a:cubicBezTo>
                      <a:cubicBezTo>
                        <a:pt x="7241" y="4918"/>
                        <a:pt x="6973" y="4976"/>
                        <a:pt x="6706" y="4976"/>
                      </a:cubicBezTo>
                      <a:cubicBezTo>
                        <a:pt x="6346" y="4976"/>
                        <a:pt x="5988" y="4870"/>
                        <a:pt x="5680" y="4658"/>
                      </a:cubicBezTo>
                      <a:cubicBezTo>
                        <a:pt x="5156" y="4277"/>
                        <a:pt x="4882" y="3634"/>
                        <a:pt x="4978" y="2991"/>
                      </a:cubicBezTo>
                      <a:lnTo>
                        <a:pt x="4978" y="2991"/>
                      </a:lnTo>
                      <a:cubicBezTo>
                        <a:pt x="4263" y="3456"/>
                        <a:pt x="4180" y="4480"/>
                        <a:pt x="4561" y="5230"/>
                      </a:cubicBezTo>
                      <a:cubicBezTo>
                        <a:pt x="4954" y="5968"/>
                        <a:pt x="5716" y="6480"/>
                        <a:pt x="6490" y="6825"/>
                      </a:cubicBezTo>
                      <a:cubicBezTo>
                        <a:pt x="7168" y="7135"/>
                        <a:pt x="7990" y="7492"/>
                        <a:pt x="8109" y="8218"/>
                      </a:cubicBezTo>
                      <a:cubicBezTo>
                        <a:pt x="8157" y="8623"/>
                        <a:pt x="8014" y="9016"/>
                        <a:pt x="7728" y="9302"/>
                      </a:cubicBezTo>
                      <a:cubicBezTo>
                        <a:pt x="7378" y="9658"/>
                        <a:pt x="6893" y="9821"/>
                        <a:pt x="6396" y="9821"/>
                      </a:cubicBezTo>
                      <a:cubicBezTo>
                        <a:pt x="5913" y="9821"/>
                        <a:pt x="5419" y="9667"/>
                        <a:pt x="5025" y="9385"/>
                      </a:cubicBezTo>
                      <a:cubicBezTo>
                        <a:pt x="4228" y="8813"/>
                        <a:pt x="3799" y="7837"/>
                        <a:pt x="3608" y="6873"/>
                      </a:cubicBezTo>
                      <a:cubicBezTo>
                        <a:pt x="3430" y="5908"/>
                        <a:pt x="3466" y="4920"/>
                        <a:pt x="3394" y="3932"/>
                      </a:cubicBezTo>
                      <a:cubicBezTo>
                        <a:pt x="3323" y="2956"/>
                        <a:pt x="3120" y="1944"/>
                        <a:pt x="2549" y="1146"/>
                      </a:cubicBezTo>
                      <a:cubicBezTo>
                        <a:pt x="2074" y="483"/>
                        <a:pt x="1286" y="0"/>
                        <a:pt x="48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30"/>
                <p:cNvSpPr/>
                <p:nvPr/>
              </p:nvSpPr>
              <p:spPr>
                <a:xfrm flipH="1">
                  <a:off x="4450066" y="1728189"/>
                  <a:ext cx="262052" cy="285776"/>
                </a:xfrm>
                <a:custGeom>
                  <a:rect b="b" l="l" r="r" t="t"/>
                  <a:pathLst>
                    <a:path extrusionOk="0" h="3156" w="2894">
                      <a:moveTo>
                        <a:pt x="370" y="0"/>
                      </a:moveTo>
                      <a:cubicBezTo>
                        <a:pt x="0" y="1596"/>
                        <a:pt x="1191" y="3120"/>
                        <a:pt x="2834" y="3155"/>
                      </a:cubicBezTo>
                      <a:cubicBezTo>
                        <a:pt x="2894" y="2941"/>
                        <a:pt x="2596" y="2715"/>
                        <a:pt x="2417" y="2584"/>
                      </a:cubicBezTo>
                      <a:cubicBezTo>
                        <a:pt x="2227" y="2465"/>
                        <a:pt x="2024" y="2370"/>
                        <a:pt x="1810" y="2298"/>
                      </a:cubicBezTo>
                      <a:cubicBezTo>
                        <a:pt x="893" y="1905"/>
                        <a:pt x="322" y="1000"/>
                        <a:pt x="3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6" name="Google Shape;246;p30"/>
              <p:cNvSpPr/>
              <p:nvPr/>
            </p:nvSpPr>
            <p:spPr>
              <a:xfrm>
                <a:off x="3912725" y="2095500"/>
                <a:ext cx="1228800" cy="1228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30"/>
            <p:cNvGrpSpPr/>
            <p:nvPr/>
          </p:nvGrpSpPr>
          <p:grpSpPr>
            <a:xfrm flipH="1">
              <a:off x="4075634" y="3209032"/>
              <a:ext cx="992740" cy="963358"/>
              <a:chOff x="2446425" y="1033300"/>
              <a:chExt cx="1176650" cy="1141825"/>
            </a:xfrm>
          </p:grpSpPr>
          <p:sp>
            <p:nvSpPr>
              <p:cNvPr id="248" name="Google Shape;248;p30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rgbClr val="C62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0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0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rgbClr val="B4D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0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2" name="Google Shape;252;p30"/>
          <p:cNvSpPr/>
          <p:nvPr/>
        </p:nvSpPr>
        <p:spPr>
          <a:xfrm>
            <a:off x="7752400" y="3092300"/>
            <a:ext cx="276300" cy="657300"/>
          </a:xfrm>
          <a:prstGeom prst="star4">
            <a:avLst>
              <a:gd fmla="val 125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88" y="1091100"/>
            <a:ext cx="4848137" cy="38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7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(Device Type)</a:t>
            </a:r>
            <a:endParaRPr/>
          </a:p>
        </p:txBody>
      </p:sp>
      <p:cxnSp>
        <p:nvCxnSpPr>
          <p:cNvPr id="516" name="Google Shape;516;p57"/>
          <p:cNvCxnSpPr/>
          <p:nvPr/>
        </p:nvCxnSpPr>
        <p:spPr>
          <a:xfrm rot="10800000">
            <a:off x="2037925" y="1672925"/>
            <a:ext cx="3246600" cy="1839300"/>
          </a:xfrm>
          <a:prstGeom prst="bentConnector3">
            <a:avLst>
              <a:gd fmla="val 40275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57"/>
          <p:cNvSpPr txBox="1"/>
          <p:nvPr/>
        </p:nvSpPr>
        <p:spPr>
          <a:xfrm>
            <a:off x="5395325" y="335515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Mobile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10.17%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89.83%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8" name="Google Shape;518;p57"/>
          <p:cNvSpPr txBox="1"/>
          <p:nvPr/>
        </p:nvSpPr>
        <p:spPr>
          <a:xfrm>
            <a:off x="5461825" y="408895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6.52%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93.48%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19" name="Google Shape;519;p57"/>
          <p:cNvCxnSpPr/>
          <p:nvPr/>
        </p:nvCxnSpPr>
        <p:spPr>
          <a:xfrm flipH="1">
            <a:off x="3877325" y="4232500"/>
            <a:ext cx="1518000" cy="232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0" name="Google Shape;52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350" y="1091100"/>
            <a:ext cx="1843137" cy="225308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7"/>
          <p:cNvSpPr txBox="1"/>
          <p:nvPr>
            <p:ph idx="2" type="subTitle"/>
          </p:nvPr>
        </p:nvSpPr>
        <p:spPr>
          <a:xfrm>
            <a:off x="7275025" y="1091100"/>
            <a:ext cx="1945200" cy="22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Total count of device type</a:t>
            </a:r>
            <a:br>
              <a:rPr lang="en" sz="1300"/>
            </a:br>
            <a:r>
              <a:rPr lang="en" sz="1300">
                <a:solidFill>
                  <a:srgbClr val="FFFF00"/>
                </a:solidFill>
              </a:rPr>
              <a:t>- </a:t>
            </a:r>
            <a:r>
              <a:rPr lang="en" sz="1300"/>
              <a:t>Mobile</a:t>
            </a:r>
            <a:r>
              <a:rPr lang="en" sz="1300"/>
              <a:t>: </a:t>
            </a:r>
            <a:br>
              <a:rPr lang="en" sz="1300"/>
            </a:br>
            <a:r>
              <a:rPr lang="en" sz="1300">
                <a:solidFill>
                  <a:srgbClr val="FFFF00"/>
                </a:solidFill>
              </a:rPr>
              <a:t>9.42</a:t>
            </a:r>
            <a:r>
              <a:rPr lang="en" sz="1300">
                <a:solidFill>
                  <a:srgbClr val="FFFF00"/>
                </a:solidFill>
              </a:rPr>
              <a:t>%</a:t>
            </a:r>
            <a:br>
              <a:rPr lang="en" sz="1300">
                <a:solidFill>
                  <a:srgbClr val="FFFF00"/>
                </a:solidFill>
              </a:rPr>
            </a:br>
            <a:r>
              <a:rPr lang="en" sz="1300">
                <a:solidFill>
                  <a:srgbClr val="FFFF00"/>
                </a:solidFill>
              </a:rPr>
              <a:t>- </a:t>
            </a:r>
            <a:r>
              <a:rPr lang="en" sz="1300"/>
              <a:t>Desktop: </a:t>
            </a:r>
            <a:br>
              <a:rPr lang="en" sz="1300"/>
            </a:br>
            <a:r>
              <a:rPr lang="en" sz="1300">
                <a:solidFill>
                  <a:srgbClr val="FFFF00"/>
                </a:solidFill>
              </a:rPr>
              <a:t>14.42</a:t>
            </a:r>
            <a:r>
              <a:rPr lang="en" sz="1300">
                <a:solidFill>
                  <a:srgbClr val="FFFF00"/>
                </a:solidFill>
              </a:rPr>
              <a:t>%</a:t>
            </a:r>
            <a:br>
              <a:rPr lang="en" sz="1300">
                <a:solidFill>
                  <a:srgbClr val="FFFF00"/>
                </a:solidFill>
              </a:rPr>
            </a:br>
            <a:r>
              <a:rPr lang="en" sz="1300">
                <a:solidFill>
                  <a:srgbClr val="FFFF00"/>
                </a:solidFill>
              </a:rPr>
              <a:t>- </a:t>
            </a:r>
            <a:r>
              <a:rPr lang="en" sz="1300"/>
              <a:t>Null value</a:t>
            </a:r>
            <a:r>
              <a:rPr lang="en" sz="1300"/>
              <a:t>: </a:t>
            </a:r>
            <a:r>
              <a:rPr lang="en" sz="1300">
                <a:solidFill>
                  <a:srgbClr val="FFFF00"/>
                </a:solidFill>
              </a:rPr>
              <a:t>76.16</a:t>
            </a:r>
            <a:r>
              <a:rPr lang="en" sz="1300">
                <a:solidFill>
                  <a:srgbClr val="FFFF00"/>
                </a:solidFill>
              </a:rPr>
              <a:t>%</a:t>
            </a:r>
            <a:endParaRPr sz="13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8"/>
          <p:cNvSpPr/>
          <p:nvPr/>
        </p:nvSpPr>
        <p:spPr>
          <a:xfrm>
            <a:off x="4108650" y="7004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8"/>
          <p:cNvSpPr txBox="1"/>
          <p:nvPr>
            <p:ph type="title"/>
          </p:nvPr>
        </p:nvSpPr>
        <p:spPr>
          <a:xfrm>
            <a:off x="2106513" y="1747650"/>
            <a:ext cx="4856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Models</a:t>
            </a:r>
            <a:endParaRPr/>
          </a:p>
        </p:txBody>
      </p:sp>
      <p:sp>
        <p:nvSpPr>
          <p:cNvPr id="528" name="Google Shape;528;p58"/>
          <p:cNvSpPr txBox="1"/>
          <p:nvPr>
            <p:ph idx="2" type="title"/>
          </p:nvPr>
        </p:nvSpPr>
        <p:spPr>
          <a:xfrm>
            <a:off x="4133925" y="8467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529" name="Google Shape;529;p58"/>
          <p:cNvGrpSpPr/>
          <p:nvPr/>
        </p:nvGrpSpPr>
        <p:grpSpPr>
          <a:xfrm>
            <a:off x="719998" y="3792485"/>
            <a:ext cx="521962" cy="758711"/>
            <a:chOff x="2446425" y="1033300"/>
            <a:chExt cx="1176650" cy="1710350"/>
          </a:xfrm>
        </p:grpSpPr>
        <p:sp>
          <p:nvSpPr>
            <p:cNvPr id="530" name="Google Shape;530;p5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58"/>
          <p:cNvGrpSpPr/>
          <p:nvPr/>
        </p:nvGrpSpPr>
        <p:grpSpPr>
          <a:xfrm>
            <a:off x="4108634" y="4268950"/>
            <a:ext cx="926731" cy="1011249"/>
            <a:chOff x="5316699" y="4268950"/>
            <a:chExt cx="926731" cy="1011249"/>
          </a:xfrm>
        </p:grpSpPr>
        <p:sp>
          <p:nvSpPr>
            <p:cNvPr id="537" name="Google Shape;537;p58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8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8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8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8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8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58"/>
          <p:cNvGrpSpPr/>
          <p:nvPr/>
        </p:nvGrpSpPr>
        <p:grpSpPr>
          <a:xfrm>
            <a:off x="1267887" y="2165355"/>
            <a:ext cx="719514" cy="785033"/>
            <a:chOff x="5316699" y="4268950"/>
            <a:chExt cx="926731" cy="1011249"/>
          </a:xfrm>
        </p:grpSpPr>
        <p:sp>
          <p:nvSpPr>
            <p:cNvPr id="544" name="Google Shape;544;p58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8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8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8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8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8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58"/>
          <p:cNvGrpSpPr/>
          <p:nvPr/>
        </p:nvGrpSpPr>
        <p:grpSpPr>
          <a:xfrm flipH="1">
            <a:off x="7083296" y="2009402"/>
            <a:ext cx="876317" cy="956035"/>
            <a:chOff x="5316699" y="4268950"/>
            <a:chExt cx="926731" cy="1011249"/>
          </a:xfrm>
        </p:grpSpPr>
        <p:sp>
          <p:nvSpPr>
            <p:cNvPr id="551" name="Google Shape;551;p58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8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8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8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8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8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58"/>
          <p:cNvGrpSpPr/>
          <p:nvPr/>
        </p:nvGrpSpPr>
        <p:grpSpPr>
          <a:xfrm flipH="1">
            <a:off x="300272" y="304248"/>
            <a:ext cx="1001333" cy="1092352"/>
            <a:chOff x="5316699" y="4268950"/>
            <a:chExt cx="926731" cy="1011249"/>
          </a:xfrm>
        </p:grpSpPr>
        <p:sp>
          <p:nvSpPr>
            <p:cNvPr id="558" name="Google Shape;558;p58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8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8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8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8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8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58"/>
          <p:cNvGrpSpPr/>
          <p:nvPr/>
        </p:nvGrpSpPr>
        <p:grpSpPr>
          <a:xfrm>
            <a:off x="8063662" y="429030"/>
            <a:ext cx="719514" cy="785033"/>
            <a:chOff x="5316699" y="4268950"/>
            <a:chExt cx="926731" cy="1011249"/>
          </a:xfrm>
        </p:grpSpPr>
        <p:sp>
          <p:nvSpPr>
            <p:cNvPr id="565" name="Google Shape;565;p58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8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8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8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8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8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58"/>
          <p:cNvGrpSpPr/>
          <p:nvPr/>
        </p:nvGrpSpPr>
        <p:grpSpPr>
          <a:xfrm flipH="1">
            <a:off x="7902048" y="3792485"/>
            <a:ext cx="521962" cy="758711"/>
            <a:chOff x="2446425" y="1033300"/>
            <a:chExt cx="1176650" cy="1710350"/>
          </a:xfrm>
        </p:grpSpPr>
        <p:sp>
          <p:nvSpPr>
            <p:cNvPr id="572" name="Google Shape;572;p5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8" name="Google Shape;578;p58"/>
          <p:cNvSpPr txBox="1"/>
          <p:nvPr>
            <p:ph idx="1" type="subTitle"/>
          </p:nvPr>
        </p:nvSpPr>
        <p:spPr>
          <a:xfrm>
            <a:off x="3005650" y="2703500"/>
            <a:ext cx="3095700" cy="15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Train size: 455,920</a:t>
            </a:r>
            <a:endParaRPr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Validation size: 118,108</a:t>
            </a:r>
            <a:endParaRPr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00"/>
                </a:solidFill>
              </a:rPr>
              <a:t>Test size: 506,691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4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3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5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3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9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2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9"/>
          <p:cNvSpPr txBox="1"/>
          <p:nvPr>
            <p:ph type="title"/>
          </p:nvPr>
        </p:nvSpPr>
        <p:spPr>
          <a:xfrm>
            <a:off x="1394474" y="984475"/>
            <a:ext cx="3223500" cy="7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584" name="Google Shape;584;p59"/>
          <p:cNvSpPr txBox="1"/>
          <p:nvPr>
            <p:ph idx="1" type="subTitle"/>
          </p:nvPr>
        </p:nvSpPr>
        <p:spPr>
          <a:xfrm>
            <a:off x="1394475" y="1954350"/>
            <a:ext cx="3223500" cy="25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find the probability of which customers are </a:t>
            </a:r>
            <a:r>
              <a:rPr lang="en">
                <a:solidFill>
                  <a:srgbClr val="FF0000"/>
                </a:solidFill>
              </a:rPr>
              <a:t>fraud</a:t>
            </a:r>
            <a:r>
              <a:rPr lang="en"/>
              <a:t> by our models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-"/>
            </a:pPr>
            <a:r>
              <a:rPr lang="en">
                <a:solidFill>
                  <a:srgbClr val="00FF00"/>
                </a:solidFill>
              </a:rPr>
              <a:t>Decision Tree</a:t>
            </a:r>
            <a:endParaRPr>
              <a:solidFill>
                <a:srgbClr val="00FF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-"/>
            </a:pPr>
            <a:r>
              <a:rPr lang="en">
                <a:solidFill>
                  <a:srgbClr val="00FF00"/>
                </a:solidFill>
              </a:rPr>
              <a:t>RandomForest</a:t>
            </a:r>
            <a:endParaRPr>
              <a:solidFill>
                <a:srgbClr val="00FF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-"/>
            </a:pPr>
            <a:r>
              <a:rPr lang="en">
                <a:solidFill>
                  <a:srgbClr val="00FF00"/>
                </a:solidFill>
              </a:rPr>
              <a:t>Gradient Boosting</a:t>
            </a:r>
            <a:endParaRPr>
              <a:solidFill>
                <a:srgbClr val="00FF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-"/>
            </a:pPr>
            <a:r>
              <a:rPr lang="en">
                <a:solidFill>
                  <a:srgbClr val="00FF00"/>
                </a:solidFill>
              </a:rPr>
              <a:t>AutoEncoder</a:t>
            </a:r>
            <a:endParaRPr>
              <a:solidFill>
                <a:srgbClr val="00FF00"/>
              </a:solidFill>
            </a:endParaRPr>
          </a:p>
        </p:txBody>
      </p:sp>
      <p:grpSp>
        <p:nvGrpSpPr>
          <p:cNvPr id="585" name="Google Shape;585;p59"/>
          <p:cNvGrpSpPr/>
          <p:nvPr/>
        </p:nvGrpSpPr>
        <p:grpSpPr>
          <a:xfrm>
            <a:off x="5686721" y="1540347"/>
            <a:ext cx="2062831" cy="2062796"/>
            <a:chOff x="5686721" y="1540347"/>
            <a:chExt cx="2062831" cy="2062796"/>
          </a:xfrm>
        </p:grpSpPr>
        <p:sp>
          <p:nvSpPr>
            <p:cNvPr id="586" name="Google Shape;586;p59"/>
            <p:cNvSpPr/>
            <p:nvPr/>
          </p:nvSpPr>
          <p:spPr>
            <a:xfrm>
              <a:off x="5686721" y="1540347"/>
              <a:ext cx="2062831" cy="2062796"/>
            </a:xfrm>
            <a:custGeom>
              <a:rect b="b" l="l" r="r" t="t"/>
              <a:pathLst>
                <a:path extrusionOk="0" h="59627" w="59628">
                  <a:moveTo>
                    <a:pt x="29814" y="0"/>
                  </a:moveTo>
                  <a:cubicBezTo>
                    <a:pt x="13348" y="0"/>
                    <a:pt x="1" y="13347"/>
                    <a:pt x="1" y="29813"/>
                  </a:cubicBezTo>
                  <a:cubicBezTo>
                    <a:pt x="1" y="46280"/>
                    <a:pt x="13348" y="59627"/>
                    <a:pt x="29814" y="59627"/>
                  </a:cubicBezTo>
                  <a:cubicBezTo>
                    <a:pt x="46268" y="59627"/>
                    <a:pt x="59627" y="46280"/>
                    <a:pt x="59627" y="29813"/>
                  </a:cubicBezTo>
                  <a:cubicBezTo>
                    <a:pt x="59627" y="13347"/>
                    <a:pt x="46268" y="0"/>
                    <a:pt x="29814" y="0"/>
                  </a:cubicBezTo>
                  <a:close/>
                </a:path>
              </a:pathLst>
            </a:custGeom>
            <a:solidFill>
              <a:srgbClr val="F7F169"/>
            </a:solidFill>
            <a:ln cap="flat" cmpd="sng" w="223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9"/>
            <p:cNvSpPr/>
            <p:nvPr/>
          </p:nvSpPr>
          <p:spPr>
            <a:xfrm>
              <a:off x="6419478" y="1588953"/>
              <a:ext cx="441605" cy="765726"/>
            </a:xfrm>
            <a:custGeom>
              <a:rect b="b" l="l" r="r" t="t"/>
              <a:pathLst>
                <a:path extrusionOk="0" h="22134" w="12765">
                  <a:moveTo>
                    <a:pt x="8526" y="0"/>
                  </a:moveTo>
                  <a:cubicBezTo>
                    <a:pt x="5633" y="0"/>
                    <a:pt x="2763" y="441"/>
                    <a:pt x="1" y="1310"/>
                  </a:cubicBezTo>
                  <a:lnTo>
                    <a:pt x="3763" y="16978"/>
                  </a:lnTo>
                  <a:lnTo>
                    <a:pt x="7931" y="22134"/>
                  </a:lnTo>
                  <a:lnTo>
                    <a:pt x="10990" y="17145"/>
                  </a:lnTo>
                  <a:lnTo>
                    <a:pt x="12764" y="310"/>
                  </a:lnTo>
                  <a:cubicBezTo>
                    <a:pt x="11360" y="107"/>
                    <a:pt x="9943" y="0"/>
                    <a:pt x="8526" y="0"/>
                  </a:cubicBez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9"/>
            <p:cNvSpPr/>
            <p:nvPr/>
          </p:nvSpPr>
          <p:spPr>
            <a:xfrm>
              <a:off x="6517105" y="2597674"/>
              <a:ext cx="494743" cy="950152"/>
            </a:xfrm>
            <a:custGeom>
              <a:rect b="b" l="l" r="r" t="t"/>
              <a:pathLst>
                <a:path extrusionOk="0" h="27465" w="14301">
                  <a:moveTo>
                    <a:pt x="5585" y="1"/>
                  </a:moveTo>
                  <a:lnTo>
                    <a:pt x="2263" y="5418"/>
                  </a:lnTo>
                  <a:lnTo>
                    <a:pt x="1" y="26885"/>
                  </a:lnTo>
                  <a:cubicBezTo>
                    <a:pt x="1884" y="27272"/>
                    <a:pt x="3794" y="27464"/>
                    <a:pt x="5702" y="27464"/>
                  </a:cubicBezTo>
                  <a:cubicBezTo>
                    <a:pt x="8606" y="27464"/>
                    <a:pt x="11505" y="27018"/>
                    <a:pt x="14300" y="26135"/>
                  </a:cubicBezTo>
                  <a:lnTo>
                    <a:pt x="9073" y="4322"/>
                  </a:lnTo>
                  <a:lnTo>
                    <a:pt x="5585" y="1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9"/>
            <p:cNvSpPr/>
            <p:nvPr/>
          </p:nvSpPr>
          <p:spPr>
            <a:xfrm>
              <a:off x="5724638" y="2320049"/>
              <a:ext cx="881065" cy="468797"/>
            </a:xfrm>
            <a:custGeom>
              <a:rect b="b" l="l" r="r" t="t"/>
              <a:pathLst>
                <a:path extrusionOk="0" h="13551" w="25468">
                  <a:moveTo>
                    <a:pt x="1226" y="1"/>
                  </a:moveTo>
                  <a:cubicBezTo>
                    <a:pt x="72" y="4442"/>
                    <a:pt x="0" y="9085"/>
                    <a:pt x="1024" y="13550"/>
                  </a:cubicBezTo>
                  <a:lnTo>
                    <a:pt x="20324" y="8918"/>
                  </a:lnTo>
                  <a:lnTo>
                    <a:pt x="25468" y="4751"/>
                  </a:lnTo>
                  <a:lnTo>
                    <a:pt x="21146" y="2108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9"/>
            <p:cNvSpPr/>
            <p:nvPr/>
          </p:nvSpPr>
          <p:spPr>
            <a:xfrm>
              <a:off x="6848283" y="2197721"/>
              <a:ext cx="845640" cy="465891"/>
            </a:xfrm>
            <a:custGeom>
              <a:rect b="b" l="l" r="r" t="t"/>
              <a:pathLst>
                <a:path extrusionOk="0" h="13467" w="24444">
                  <a:moveTo>
                    <a:pt x="22336" y="1"/>
                  </a:moveTo>
                  <a:lnTo>
                    <a:pt x="4334" y="4323"/>
                  </a:lnTo>
                  <a:lnTo>
                    <a:pt x="0" y="7811"/>
                  </a:lnTo>
                  <a:lnTo>
                    <a:pt x="6084" y="11538"/>
                  </a:lnTo>
                  <a:lnTo>
                    <a:pt x="24313" y="13467"/>
                  </a:lnTo>
                  <a:cubicBezTo>
                    <a:pt x="24396" y="12562"/>
                    <a:pt x="24444" y="11645"/>
                    <a:pt x="24444" y="10716"/>
                  </a:cubicBezTo>
                  <a:cubicBezTo>
                    <a:pt x="24444" y="7037"/>
                    <a:pt x="23730" y="3406"/>
                    <a:pt x="22336" y="1"/>
                  </a:cubicBez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9"/>
            <p:cNvSpPr/>
            <p:nvPr/>
          </p:nvSpPr>
          <p:spPr>
            <a:xfrm>
              <a:off x="5876198" y="2583248"/>
              <a:ext cx="740644" cy="826302"/>
            </a:xfrm>
            <a:custGeom>
              <a:rect b="b" l="l" r="r" t="t"/>
              <a:pathLst>
                <a:path extrusionOk="0" h="23885" w="21409">
                  <a:moveTo>
                    <a:pt x="21408" y="1"/>
                  </a:moveTo>
                  <a:lnTo>
                    <a:pt x="15943" y="1310"/>
                  </a:lnTo>
                  <a:lnTo>
                    <a:pt x="1" y="14217"/>
                  </a:lnTo>
                  <a:cubicBezTo>
                    <a:pt x="2406" y="18182"/>
                    <a:pt x="5739" y="21503"/>
                    <a:pt x="9716" y="23885"/>
                  </a:cubicBezTo>
                  <a:lnTo>
                    <a:pt x="20789" y="5835"/>
                  </a:lnTo>
                  <a:lnTo>
                    <a:pt x="21408" y="1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9"/>
            <p:cNvSpPr/>
            <p:nvPr/>
          </p:nvSpPr>
          <p:spPr>
            <a:xfrm>
              <a:off x="6776602" y="1672984"/>
              <a:ext cx="703143" cy="727014"/>
            </a:xfrm>
            <a:custGeom>
              <a:rect b="b" l="l" r="r" t="t"/>
              <a:pathLst>
                <a:path extrusionOk="0" h="21015" w="20325">
                  <a:moveTo>
                    <a:pt x="9692" y="0"/>
                  </a:moveTo>
                  <a:lnTo>
                    <a:pt x="667" y="14728"/>
                  </a:lnTo>
                  <a:lnTo>
                    <a:pt x="1" y="21015"/>
                  </a:lnTo>
                  <a:lnTo>
                    <a:pt x="6406" y="19479"/>
                  </a:lnTo>
                  <a:lnTo>
                    <a:pt x="20325" y="8215"/>
                  </a:lnTo>
                  <a:cubicBezTo>
                    <a:pt x="17491" y="4667"/>
                    <a:pt x="13848" y="1857"/>
                    <a:pt x="9692" y="0"/>
                  </a:cubicBez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9"/>
            <p:cNvSpPr/>
            <p:nvPr/>
          </p:nvSpPr>
          <p:spPr>
            <a:xfrm>
              <a:off x="5887338" y="1738473"/>
              <a:ext cx="717950" cy="670174"/>
            </a:xfrm>
            <a:custGeom>
              <a:rect b="b" l="l" r="r" t="t"/>
              <a:pathLst>
                <a:path extrusionOk="0" h="19372" w="20753">
                  <a:moveTo>
                    <a:pt x="8894" y="0"/>
                  </a:moveTo>
                  <a:cubicBezTo>
                    <a:pt x="5310" y="2239"/>
                    <a:pt x="2274" y="5263"/>
                    <a:pt x="0" y="8835"/>
                  </a:cubicBezTo>
                  <a:lnTo>
                    <a:pt x="16443" y="18919"/>
                  </a:lnTo>
                  <a:lnTo>
                    <a:pt x="20753" y="19372"/>
                  </a:lnTo>
                  <a:lnTo>
                    <a:pt x="19145" y="12656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9"/>
            <p:cNvSpPr/>
            <p:nvPr/>
          </p:nvSpPr>
          <p:spPr>
            <a:xfrm>
              <a:off x="6788538" y="2568856"/>
              <a:ext cx="831664" cy="774374"/>
            </a:xfrm>
            <a:custGeom>
              <a:rect b="b" l="l" r="r" t="t"/>
              <a:pathLst>
                <a:path extrusionOk="0" h="22384" w="24040">
                  <a:moveTo>
                    <a:pt x="1" y="0"/>
                  </a:moveTo>
                  <a:lnTo>
                    <a:pt x="1227" y="5155"/>
                  </a:lnTo>
                  <a:lnTo>
                    <a:pt x="15181" y="22384"/>
                  </a:lnTo>
                  <a:cubicBezTo>
                    <a:pt x="19099" y="19348"/>
                    <a:pt x="22147" y="15347"/>
                    <a:pt x="24040" y="10775"/>
                  </a:cubicBezTo>
                  <a:lnTo>
                    <a:pt x="7811" y="8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" name="Google Shape;595;p59"/>
          <p:cNvGrpSpPr/>
          <p:nvPr/>
        </p:nvGrpSpPr>
        <p:grpSpPr>
          <a:xfrm>
            <a:off x="5931412" y="1785003"/>
            <a:ext cx="1573035" cy="1573484"/>
            <a:chOff x="5931412" y="1785003"/>
            <a:chExt cx="1573035" cy="1573484"/>
          </a:xfrm>
        </p:grpSpPr>
        <p:sp>
          <p:nvSpPr>
            <p:cNvPr id="596" name="Google Shape;596;p59"/>
            <p:cNvSpPr/>
            <p:nvPr/>
          </p:nvSpPr>
          <p:spPr>
            <a:xfrm>
              <a:off x="5931412" y="1785003"/>
              <a:ext cx="1573035" cy="1573484"/>
            </a:xfrm>
            <a:custGeom>
              <a:rect b="b" l="l" r="r" t="t"/>
              <a:pathLst>
                <a:path extrusionOk="0" h="45483" w="45470">
                  <a:moveTo>
                    <a:pt x="22741" y="1"/>
                  </a:moveTo>
                  <a:cubicBezTo>
                    <a:pt x="10180" y="1"/>
                    <a:pt x="0" y="10180"/>
                    <a:pt x="0" y="22741"/>
                  </a:cubicBezTo>
                  <a:cubicBezTo>
                    <a:pt x="0" y="35303"/>
                    <a:pt x="10180" y="45482"/>
                    <a:pt x="22741" y="45482"/>
                  </a:cubicBezTo>
                  <a:cubicBezTo>
                    <a:pt x="35290" y="45482"/>
                    <a:pt x="45470" y="35303"/>
                    <a:pt x="45470" y="22741"/>
                  </a:cubicBezTo>
                  <a:cubicBezTo>
                    <a:pt x="45470" y="10180"/>
                    <a:pt x="35290" y="1"/>
                    <a:pt x="22741" y="1"/>
                  </a:cubicBezTo>
                  <a:close/>
                </a:path>
              </a:pathLst>
            </a:custGeom>
            <a:solidFill>
              <a:srgbClr val="C62A00"/>
            </a:solidFill>
            <a:ln cap="flat" cmpd="sng" w="744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9"/>
            <p:cNvSpPr/>
            <p:nvPr/>
          </p:nvSpPr>
          <p:spPr>
            <a:xfrm>
              <a:off x="6213949" y="2148700"/>
              <a:ext cx="1007960" cy="558571"/>
            </a:xfrm>
            <a:custGeom>
              <a:rect b="b" l="l" r="r" t="t"/>
              <a:pathLst>
                <a:path extrusionOk="0" h="16146" w="29136">
                  <a:moveTo>
                    <a:pt x="7787" y="1"/>
                  </a:moveTo>
                  <a:cubicBezTo>
                    <a:pt x="3477" y="1"/>
                    <a:pt x="1" y="3477"/>
                    <a:pt x="1" y="7787"/>
                  </a:cubicBezTo>
                  <a:lnTo>
                    <a:pt x="1" y="8371"/>
                  </a:lnTo>
                  <a:cubicBezTo>
                    <a:pt x="1" y="12681"/>
                    <a:pt x="3477" y="16146"/>
                    <a:pt x="7787" y="16146"/>
                  </a:cubicBezTo>
                  <a:lnTo>
                    <a:pt x="21361" y="16146"/>
                  </a:lnTo>
                  <a:cubicBezTo>
                    <a:pt x="25671" y="16146"/>
                    <a:pt x="29135" y="12681"/>
                    <a:pt x="29135" y="8371"/>
                  </a:cubicBezTo>
                  <a:lnTo>
                    <a:pt x="29135" y="7787"/>
                  </a:lnTo>
                  <a:cubicBezTo>
                    <a:pt x="29135" y="3477"/>
                    <a:pt x="25671" y="1"/>
                    <a:pt x="21361" y="1"/>
                  </a:cubicBezTo>
                  <a:close/>
                </a:path>
              </a:pathLst>
            </a:custGeom>
            <a:solidFill>
              <a:srgbClr val="B4DEFF"/>
            </a:solidFill>
            <a:ln cap="flat" cmpd="sng" w="744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9"/>
            <p:cNvSpPr/>
            <p:nvPr/>
          </p:nvSpPr>
          <p:spPr>
            <a:xfrm>
              <a:off x="6466458" y="2524367"/>
              <a:ext cx="159033" cy="434582"/>
            </a:xfrm>
            <a:custGeom>
              <a:rect b="b" l="l" r="r" t="t"/>
              <a:pathLst>
                <a:path extrusionOk="0" h="12562" w="4597">
                  <a:moveTo>
                    <a:pt x="2298" y="0"/>
                  </a:moveTo>
                  <a:cubicBezTo>
                    <a:pt x="1024" y="0"/>
                    <a:pt x="0" y="1024"/>
                    <a:pt x="0" y="2298"/>
                  </a:cubicBezTo>
                  <a:lnTo>
                    <a:pt x="0" y="10263"/>
                  </a:lnTo>
                  <a:cubicBezTo>
                    <a:pt x="0" y="11537"/>
                    <a:pt x="1024" y="12561"/>
                    <a:pt x="2298" y="12561"/>
                  </a:cubicBezTo>
                  <a:cubicBezTo>
                    <a:pt x="3572" y="12561"/>
                    <a:pt x="4596" y="11537"/>
                    <a:pt x="4596" y="10263"/>
                  </a:cubicBezTo>
                  <a:lnTo>
                    <a:pt x="4596" y="2298"/>
                  </a:lnTo>
                  <a:cubicBezTo>
                    <a:pt x="4596" y="1024"/>
                    <a:pt x="3572" y="0"/>
                    <a:pt x="2298" y="0"/>
                  </a:cubicBezTo>
                  <a:close/>
                </a:path>
              </a:pathLst>
            </a:custGeom>
            <a:solidFill>
              <a:srgbClr val="C01700"/>
            </a:solidFill>
            <a:ln cap="flat" cmpd="sng" w="744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9"/>
            <p:cNvSpPr/>
            <p:nvPr/>
          </p:nvSpPr>
          <p:spPr>
            <a:xfrm>
              <a:off x="6431863" y="2807562"/>
              <a:ext cx="388018" cy="378954"/>
            </a:xfrm>
            <a:custGeom>
              <a:rect b="b" l="l" r="r" t="t"/>
              <a:pathLst>
                <a:path extrusionOk="0" h="10954" w="11216">
                  <a:moveTo>
                    <a:pt x="5616" y="0"/>
                  </a:moveTo>
                  <a:cubicBezTo>
                    <a:pt x="2698" y="0"/>
                    <a:pt x="270" y="2289"/>
                    <a:pt x="131" y="5233"/>
                  </a:cubicBezTo>
                  <a:cubicBezTo>
                    <a:pt x="0" y="8257"/>
                    <a:pt x="2334" y="10817"/>
                    <a:pt x="5358" y="10948"/>
                  </a:cubicBezTo>
                  <a:cubicBezTo>
                    <a:pt x="5446" y="10952"/>
                    <a:pt x="5533" y="10954"/>
                    <a:pt x="5620" y="10954"/>
                  </a:cubicBezTo>
                  <a:cubicBezTo>
                    <a:pt x="8529" y="10954"/>
                    <a:pt x="10946" y="8657"/>
                    <a:pt x="11085" y="5733"/>
                  </a:cubicBezTo>
                  <a:cubicBezTo>
                    <a:pt x="11216" y="2708"/>
                    <a:pt x="8882" y="149"/>
                    <a:pt x="5858" y="6"/>
                  </a:cubicBezTo>
                  <a:cubicBezTo>
                    <a:pt x="5777" y="2"/>
                    <a:pt x="5696" y="0"/>
                    <a:pt x="5616" y="0"/>
                  </a:cubicBezTo>
                  <a:close/>
                </a:path>
              </a:pathLst>
            </a:custGeom>
            <a:solidFill>
              <a:srgbClr val="C01700"/>
            </a:solidFill>
            <a:ln cap="flat" cmpd="sng" w="744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0"/>
          <p:cNvSpPr txBox="1"/>
          <p:nvPr>
            <p:ph type="title"/>
          </p:nvPr>
        </p:nvSpPr>
        <p:spPr>
          <a:xfrm>
            <a:off x="720000" y="368825"/>
            <a:ext cx="77040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for prediction </a:t>
            </a:r>
            <a:r>
              <a:rPr lang="en">
                <a:solidFill>
                  <a:srgbClr val="FF0000"/>
                </a:solidFill>
              </a:rPr>
              <a:t>fraud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05" name="Google Shape;605;p60"/>
          <p:cNvSpPr txBox="1"/>
          <p:nvPr/>
        </p:nvSpPr>
        <p:spPr>
          <a:xfrm flipH="1">
            <a:off x="3521539" y="2239026"/>
            <a:ext cx="2100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 3</a:t>
            </a:r>
            <a:endParaRPr sz="160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6" name="Google Shape;606;p60"/>
          <p:cNvSpPr txBox="1"/>
          <p:nvPr/>
        </p:nvSpPr>
        <p:spPr>
          <a:xfrm flipH="1">
            <a:off x="3245700" y="1362100"/>
            <a:ext cx="27027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Bring the data into the models</a:t>
            </a:r>
            <a:endParaRPr sz="95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Font typeface="Roboto Mono"/>
              <a:buChar char="-"/>
            </a:pPr>
            <a:r>
              <a:rPr lang="en" sz="95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Supervise: </a:t>
            </a:r>
            <a:r>
              <a:rPr lang="en" sz="950">
                <a:solidFill>
                  <a:srgbClr val="00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DecisionTree</a:t>
            </a:r>
            <a:r>
              <a:rPr lang="en" sz="95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950">
                <a:solidFill>
                  <a:srgbClr val="00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RandomForest</a:t>
            </a:r>
            <a:r>
              <a:rPr lang="en" sz="95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and </a:t>
            </a:r>
            <a:r>
              <a:rPr lang="en" sz="950">
                <a:solidFill>
                  <a:srgbClr val="00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GradientBoosting</a:t>
            </a:r>
            <a:endParaRPr sz="950">
              <a:solidFill>
                <a:srgbClr val="00FF00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Font typeface="Roboto Mono"/>
              <a:buChar char="-"/>
            </a:pPr>
            <a:r>
              <a:rPr lang="en" sz="95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Unsupervise: </a:t>
            </a:r>
            <a:r>
              <a:rPr lang="en" sz="950">
                <a:solidFill>
                  <a:srgbClr val="00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AutoEncoder</a:t>
            </a:r>
            <a:endParaRPr>
              <a:solidFill>
                <a:srgbClr val="00FF00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7" name="Google Shape;607;p60"/>
          <p:cNvSpPr txBox="1"/>
          <p:nvPr/>
        </p:nvSpPr>
        <p:spPr>
          <a:xfrm flipH="1">
            <a:off x="773699" y="2239586"/>
            <a:ext cx="2200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 1</a:t>
            </a:r>
            <a:endParaRPr sz="1600">
              <a:solidFill>
                <a:srgbClr val="FFFF00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8" name="Google Shape;608;p60"/>
          <p:cNvSpPr txBox="1"/>
          <p:nvPr/>
        </p:nvSpPr>
        <p:spPr>
          <a:xfrm flipH="1">
            <a:off x="773625" y="1362100"/>
            <a:ext cx="20301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EDA &amp; Cleaning the data by grouping the email, fill null value by mode and OneHotEncoding.</a:t>
            </a:r>
            <a:endParaRPr sz="11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9" name="Google Shape;609;p60"/>
          <p:cNvSpPr txBox="1"/>
          <p:nvPr/>
        </p:nvSpPr>
        <p:spPr>
          <a:xfrm flipH="1">
            <a:off x="4826850" y="3609975"/>
            <a:ext cx="22008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 4</a:t>
            </a:r>
            <a:endParaRPr sz="160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0" name="Google Shape;610;p60"/>
          <p:cNvSpPr txBox="1"/>
          <p:nvPr/>
        </p:nvSpPr>
        <p:spPr>
          <a:xfrm flipH="1">
            <a:off x="4826850" y="3827949"/>
            <a:ext cx="22008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Evaluate models by ROC curve, AUC score, accuracy, precision, recall, misclassification and specificity</a:t>
            </a:r>
            <a:endParaRPr sz="11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1" name="Google Shape;611;p60"/>
          <p:cNvSpPr txBox="1"/>
          <p:nvPr/>
        </p:nvSpPr>
        <p:spPr>
          <a:xfrm flipH="1">
            <a:off x="2125050" y="3609975"/>
            <a:ext cx="22008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 2</a:t>
            </a:r>
            <a:endParaRPr sz="160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2" name="Google Shape;612;p60"/>
          <p:cNvSpPr txBox="1"/>
          <p:nvPr/>
        </p:nvSpPr>
        <p:spPr>
          <a:xfrm flipH="1">
            <a:off x="2125050" y="3827950"/>
            <a:ext cx="22008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Using SMOTE to solving the imbalance data and PCA for decreasing dimension of the model.</a:t>
            </a:r>
            <a:endParaRPr sz="11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3" name="Google Shape;613;p60"/>
          <p:cNvSpPr txBox="1"/>
          <p:nvPr/>
        </p:nvSpPr>
        <p:spPr>
          <a:xfrm flipH="1">
            <a:off x="6184488" y="2239026"/>
            <a:ext cx="2200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 5</a:t>
            </a:r>
            <a:endParaRPr sz="160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4" name="Google Shape;614;p60"/>
          <p:cNvSpPr txBox="1"/>
          <p:nvPr/>
        </p:nvSpPr>
        <p:spPr>
          <a:xfrm flipH="1">
            <a:off x="6184525" y="1422451"/>
            <a:ext cx="22008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Summary and comparison the models.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15" name="Google Shape;615;p60"/>
          <p:cNvCxnSpPr/>
          <p:nvPr/>
        </p:nvCxnSpPr>
        <p:spPr>
          <a:xfrm>
            <a:off x="723900" y="3138475"/>
            <a:ext cx="77058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16" name="Google Shape;616;p60"/>
          <p:cNvSpPr/>
          <p:nvPr/>
        </p:nvSpPr>
        <p:spPr>
          <a:xfrm>
            <a:off x="1587750" y="2790437"/>
            <a:ext cx="572700" cy="572700"/>
          </a:xfrm>
          <a:prstGeom prst="ellipse">
            <a:avLst/>
          </a:prstGeom>
          <a:solidFill>
            <a:srgbClr val="F7F169"/>
          </a:solidFill>
          <a:ln cap="flat" cmpd="sng" w="38100">
            <a:solidFill>
              <a:srgbClr val="081D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7" name="Google Shape;617;p60"/>
          <p:cNvGrpSpPr/>
          <p:nvPr/>
        </p:nvGrpSpPr>
        <p:grpSpPr>
          <a:xfrm>
            <a:off x="2938800" y="2790437"/>
            <a:ext cx="572700" cy="572700"/>
            <a:chOff x="2938800" y="2790437"/>
            <a:chExt cx="572700" cy="572700"/>
          </a:xfrm>
        </p:grpSpPr>
        <p:sp>
          <p:nvSpPr>
            <p:cNvPr id="618" name="Google Shape;618;p60"/>
            <p:cNvSpPr/>
            <p:nvPr/>
          </p:nvSpPr>
          <p:spPr>
            <a:xfrm>
              <a:off x="2938800" y="2790437"/>
              <a:ext cx="572700" cy="572700"/>
            </a:xfrm>
            <a:prstGeom prst="ellipse">
              <a:avLst/>
            </a:prstGeom>
            <a:solidFill>
              <a:srgbClr val="F7F169"/>
            </a:solidFill>
            <a:ln cap="flat" cmpd="sng" w="38100">
              <a:solidFill>
                <a:srgbClr val="081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9" name="Google Shape;619;p60"/>
            <p:cNvGrpSpPr/>
            <p:nvPr/>
          </p:nvGrpSpPr>
          <p:grpSpPr>
            <a:xfrm>
              <a:off x="3049638" y="2903126"/>
              <a:ext cx="351024" cy="347301"/>
              <a:chOff x="946175" y="3619500"/>
              <a:chExt cx="296975" cy="293825"/>
            </a:xfrm>
          </p:grpSpPr>
          <p:sp>
            <p:nvSpPr>
              <p:cNvPr id="620" name="Google Shape;620;p60"/>
              <p:cNvSpPr/>
              <p:nvPr/>
            </p:nvSpPr>
            <p:spPr>
              <a:xfrm>
                <a:off x="963525" y="3619500"/>
                <a:ext cx="207950" cy="293825"/>
              </a:xfrm>
              <a:custGeom>
                <a:rect b="b" l="l" r="r" t="t"/>
                <a:pathLst>
                  <a:path extrusionOk="0" h="11753" w="8318">
                    <a:moveTo>
                      <a:pt x="3828" y="2742"/>
                    </a:moveTo>
                    <a:cubicBezTo>
                      <a:pt x="3915" y="2742"/>
                      <a:pt x="4001" y="2773"/>
                      <a:pt x="4064" y="2836"/>
                    </a:cubicBezTo>
                    <a:cubicBezTo>
                      <a:pt x="4253" y="2994"/>
                      <a:pt x="4253" y="3183"/>
                      <a:pt x="4096" y="3340"/>
                    </a:cubicBezTo>
                    <a:lnTo>
                      <a:pt x="2678" y="4695"/>
                    </a:lnTo>
                    <a:cubicBezTo>
                      <a:pt x="2615" y="4790"/>
                      <a:pt x="2520" y="4821"/>
                      <a:pt x="2457" y="4821"/>
                    </a:cubicBezTo>
                    <a:cubicBezTo>
                      <a:pt x="2363" y="4821"/>
                      <a:pt x="2268" y="4790"/>
                      <a:pt x="2205" y="4695"/>
                    </a:cubicBezTo>
                    <a:lnTo>
                      <a:pt x="1512" y="4002"/>
                    </a:lnTo>
                    <a:cubicBezTo>
                      <a:pt x="1386" y="3876"/>
                      <a:pt x="1386" y="3655"/>
                      <a:pt x="1512" y="3529"/>
                    </a:cubicBezTo>
                    <a:cubicBezTo>
                      <a:pt x="1575" y="3466"/>
                      <a:pt x="1662" y="3435"/>
                      <a:pt x="1749" y="3435"/>
                    </a:cubicBezTo>
                    <a:cubicBezTo>
                      <a:pt x="1835" y="3435"/>
                      <a:pt x="1922" y="3466"/>
                      <a:pt x="1985" y="3529"/>
                    </a:cubicBezTo>
                    <a:lnTo>
                      <a:pt x="2426" y="3971"/>
                    </a:lnTo>
                    <a:lnTo>
                      <a:pt x="3592" y="2836"/>
                    </a:lnTo>
                    <a:cubicBezTo>
                      <a:pt x="3655" y="2773"/>
                      <a:pt x="3741" y="2742"/>
                      <a:pt x="3828" y="2742"/>
                    </a:cubicBezTo>
                    <a:close/>
                    <a:moveTo>
                      <a:pt x="3828" y="4790"/>
                    </a:moveTo>
                    <a:cubicBezTo>
                      <a:pt x="3915" y="4790"/>
                      <a:pt x="4001" y="4821"/>
                      <a:pt x="4064" y="4884"/>
                    </a:cubicBezTo>
                    <a:cubicBezTo>
                      <a:pt x="4253" y="5042"/>
                      <a:pt x="4253" y="5262"/>
                      <a:pt x="4096" y="5388"/>
                    </a:cubicBezTo>
                    <a:lnTo>
                      <a:pt x="2678" y="6774"/>
                    </a:lnTo>
                    <a:cubicBezTo>
                      <a:pt x="2615" y="6837"/>
                      <a:pt x="2520" y="6869"/>
                      <a:pt x="2457" y="6869"/>
                    </a:cubicBezTo>
                    <a:cubicBezTo>
                      <a:pt x="2363" y="6869"/>
                      <a:pt x="2268" y="6837"/>
                      <a:pt x="2205" y="6774"/>
                    </a:cubicBezTo>
                    <a:lnTo>
                      <a:pt x="1512" y="6050"/>
                    </a:lnTo>
                    <a:cubicBezTo>
                      <a:pt x="1386" y="5924"/>
                      <a:pt x="1386" y="5703"/>
                      <a:pt x="1512" y="5577"/>
                    </a:cubicBezTo>
                    <a:cubicBezTo>
                      <a:pt x="1575" y="5514"/>
                      <a:pt x="1662" y="5483"/>
                      <a:pt x="1749" y="5483"/>
                    </a:cubicBezTo>
                    <a:cubicBezTo>
                      <a:pt x="1835" y="5483"/>
                      <a:pt x="1922" y="5514"/>
                      <a:pt x="1985" y="5577"/>
                    </a:cubicBezTo>
                    <a:lnTo>
                      <a:pt x="2426" y="6018"/>
                    </a:lnTo>
                    <a:lnTo>
                      <a:pt x="3592" y="4884"/>
                    </a:lnTo>
                    <a:cubicBezTo>
                      <a:pt x="3655" y="4821"/>
                      <a:pt x="3741" y="4790"/>
                      <a:pt x="3828" y="4790"/>
                    </a:cubicBezTo>
                    <a:close/>
                    <a:moveTo>
                      <a:pt x="3828" y="6869"/>
                    </a:moveTo>
                    <a:cubicBezTo>
                      <a:pt x="3915" y="6869"/>
                      <a:pt x="4001" y="6900"/>
                      <a:pt x="4064" y="6963"/>
                    </a:cubicBezTo>
                    <a:cubicBezTo>
                      <a:pt x="4253" y="7121"/>
                      <a:pt x="4253" y="7342"/>
                      <a:pt x="4096" y="7468"/>
                    </a:cubicBezTo>
                    <a:lnTo>
                      <a:pt x="2678" y="8854"/>
                    </a:lnTo>
                    <a:cubicBezTo>
                      <a:pt x="2615" y="8917"/>
                      <a:pt x="2520" y="8980"/>
                      <a:pt x="2457" y="8980"/>
                    </a:cubicBezTo>
                    <a:cubicBezTo>
                      <a:pt x="2363" y="8980"/>
                      <a:pt x="2268" y="8917"/>
                      <a:pt x="2205" y="8854"/>
                    </a:cubicBezTo>
                    <a:lnTo>
                      <a:pt x="1512" y="8129"/>
                    </a:lnTo>
                    <a:cubicBezTo>
                      <a:pt x="1386" y="8003"/>
                      <a:pt x="1386" y="7783"/>
                      <a:pt x="1512" y="7657"/>
                    </a:cubicBezTo>
                    <a:cubicBezTo>
                      <a:pt x="1575" y="7594"/>
                      <a:pt x="1662" y="7562"/>
                      <a:pt x="1749" y="7562"/>
                    </a:cubicBezTo>
                    <a:cubicBezTo>
                      <a:pt x="1835" y="7562"/>
                      <a:pt x="1922" y="7594"/>
                      <a:pt x="1985" y="7657"/>
                    </a:cubicBezTo>
                    <a:lnTo>
                      <a:pt x="2426" y="8098"/>
                    </a:lnTo>
                    <a:lnTo>
                      <a:pt x="3592" y="6963"/>
                    </a:lnTo>
                    <a:cubicBezTo>
                      <a:pt x="3655" y="6900"/>
                      <a:pt x="3741" y="6869"/>
                      <a:pt x="3828" y="6869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9673"/>
                    </a:lnTo>
                    <a:lnTo>
                      <a:pt x="6301" y="9673"/>
                    </a:lnTo>
                    <a:lnTo>
                      <a:pt x="6301" y="10397"/>
                    </a:lnTo>
                    <a:lnTo>
                      <a:pt x="6301" y="10744"/>
                    </a:lnTo>
                    <a:lnTo>
                      <a:pt x="6270" y="10744"/>
                    </a:lnTo>
                    <a:cubicBezTo>
                      <a:pt x="6270" y="11343"/>
                      <a:pt x="6742" y="11752"/>
                      <a:pt x="7278" y="11752"/>
                    </a:cubicBezTo>
                    <a:cubicBezTo>
                      <a:pt x="7876" y="11752"/>
                      <a:pt x="8317" y="11280"/>
                      <a:pt x="8317" y="10744"/>
                    </a:cubicBezTo>
                    <a:lnTo>
                      <a:pt x="8317" y="7972"/>
                    </a:lnTo>
                    <a:lnTo>
                      <a:pt x="7498" y="8822"/>
                    </a:lnTo>
                    <a:lnTo>
                      <a:pt x="5608" y="9547"/>
                    </a:lnTo>
                    <a:cubicBezTo>
                      <a:pt x="5497" y="9576"/>
                      <a:pt x="5390" y="9590"/>
                      <a:pt x="5288" y="9590"/>
                    </a:cubicBezTo>
                    <a:cubicBezTo>
                      <a:pt x="4954" y="9590"/>
                      <a:pt x="4674" y="9441"/>
                      <a:pt x="4505" y="9200"/>
                    </a:cubicBezTo>
                    <a:cubicBezTo>
                      <a:pt x="4316" y="8980"/>
                      <a:pt x="4222" y="8665"/>
                      <a:pt x="4316" y="8255"/>
                    </a:cubicBezTo>
                    <a:lnTo>
                      <a:pt x="5041" y="6365"/>
                    </a:lnTo>
                    <a:lnTo>
                      <a:pt x="8317" y="3088"/>
                    </a:lnTo>
                    <a:lnTo>
                      <a:pt x="8317" y="2773"/>
                    </a:lnTo>
                    <a:lnTo>
                      <a:pt x="5891" y="2773"/>
                    </a:lnTo>
                    <a:cubicBezTo>
                      <a:pt x="5671" y="2773"/>
                      <a:pt x="5513" y="2616"/>
                      <a:pt x="5513" y="2427"/>
                    </a:cubicBez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60"/>
              <p:cNvSpPr/>
              <p:nvPr/>
            </p:nvSpPr>
            <p:spPr>
              <a:xfrm>
                <a:off x="1185625" y="3688025"/>
                <a:ext cx="57525" cy="55950"/>
              </a:xfrm>
              <a:custGeom>
                <a:rect b="b" l="l" r="r" t="t"/>
                <a:pathLst>
                  <a:path extrusionOk="0" h="2238" w="2301">
                    <a:moveTo>
                      <a:pt x="1072" y="1"/>
                    </a:moveTo>
                    <a:cubicBezTo>
                      <a:pt x="890" y="1"/>
                      <a:pt x="709" y="64"/>
                      <a:pt x="568" y="190"/>
                    </a:cubicBezTo>
                    <a:lnTo>
                      <a:pt x="0" y="788"/>
                    </a:lnTo>
                    <a:lnTo>
                      <a:pt x="1450" y="2238"/>
                    </a:lnTo>
                    <a:lnTo>
                      <a:pt x="2048" y="1639"/>
                    </a:lnTo>
                    <a:cubicBezTo>
                      <a:pt x="2300" y="1387"/>
                      <a:pt x="2300" y="946"/>
                      <a:pt x="2048" y="662"/>
                    </a:cubicBezTo>
                    <a:lnTo>
                      <a:pt x="1576" y="190"/>
                    </a:lnTo>
                    <a:cubicBezTo>
                      <a:pt x="1434" y="64"/>
                      <a:pt x="1253" y="1"/>
                      <a:pt x="1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60"/>
              <p:cNvSpPr/>
              <p:nvPr/>
            </p:nvSpPr>
            <p:spPr>
              <a:xfrm>
                <a:off x="1088075" y="3795925"/>
                <a:ext cx="46375" cy="45025"/>
              </a:xfrm>
              <a:custGeom>
                <a:rect b="b" l="l" r="r" t="t"/>
                <a:pathLst>
                  <a:path extrusionOk="0" h="1801" w="1855">
                    <a:moveTo>
                      <a:pt x="594" y="1"/>
                    </a:moveTo>
                    <a:lnTo>
                      <a:pt x="59" y="1387"/>
                    </a:lnTo>
                    <a:cubicBezTo>
                      <a:pt x="0" y="1621"/>
                      <a:pt x="186" y="1800"/>
                      <a:pt x="414" y="1800"/>
                    </a:cubicBezTo>
                    <a:cubicBezTo>
                      <a:pt x="432" y="1800"/>
                      <a:pt x="450" y="1799"/>
                      <a:pt x="468" y="1797"/>
                    </a:cubicBezTo>
                    <a:lnTo>
                      <a:pt x="1855" y="1261"/>
                    </a:lnTo>
                    <a:lnTo>
                      <a:pt x="5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60"/>
              <p:cNvSpPr/>
              <p:nvPr/>
            </p:nvSpPr>
            <p:spPr>
              <a:xfrm>
                <a:off x="1112375" y="3720325"/>
                <a:ext cx="97700" cy="97700"/>
              </a:xfrm>
              <a:custGeom>
                <a:rect b="b" l="l" r="r" t="t"/>
                <a:pathLst>
                  <a:path extrusionOk="0" h="3908" w="3908">
                    <a:moveTo>
                      <a:pt x="2426" y="1"/>
                    </a:moveTo>
                    <a:lnTo>
                      <a:pt x="1" y="2458"/>
                    </a:lnTo>
                    <a:lnTo>
                      <a:pt x="1450" y="3907"/>
                    </a:lnTo>
                    <a:lnTo>
                      <a:pt x="3907" y="1481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60"/>
              <p:cNvSpPr/>
              <p:nvPr/>
            </p:nvSpPr>
            <p:spPr>
              <a:xfrm>
                <a:off x="1120250" y="3623450"/>
                <a:ext cx="47275" cy="47275"/>
              </a:xfrm>
              <a:custGeom>
                <a:rect b="b" l="l" r="r" t="t"/>
                <a:pathLst>
                  <a:path extrusionOk="0" h="1891" w="1891">
                    <a:moveTo>
                      <a:pt x="1" y="0"/>
                    </a:moveTo>
                    <a:lnTo>
                      <a:pt x="1" y="1891"/>
                    </a:lnTo>
                    <a:lnTo>
                      <a:pt x="1891" y="18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60"/>
              <p:cNvSpPr/>
              <p:nvPr/>
            </p:nvSpPr>
            <p:spPr>
              <a:xfrm>
                <a:off x="946175" y="3879425"/>
                <a:ext cx="166225" cy="33900"/>
              </a:xfrm>
              <a:custGeom>
                <a:rect b="b" l="l" r="r" t="t"/>
                <a:pathLst>
                  <a:path extrusionOk="0" h="1356" w="6649">
                    <a:moveTo>
                      <a:pt x="348" y="0"/>
                    </a:moveTo>
                    <a:cubicBezTo>
                      <a:pt x="158" y="0"/>
                      <a:pt x="1" y="190"/>
                      <a:pt x="1" y="347"/>
                    </a:cubicBezTo>
                    <a:lnTo>
                      <a:pt x="1" y="694"/>
                    </a:lnTo>
                    <a:cubicBezTo>
                      <a:pt x="1" y="1040"/>
                      <a:pt x="316" y="1355"/>
                      <a:pt x="694" y="1355"/>
                    </a:cubicBezTo>
                    <a:lnTo>
                      <a:pt x="6649" y="1355"/>
                    </a:lnTo>
                    <a:cubicBezTo>
                      <a:pt x="6428" y="1103"/>
                      <a:pt x="6302" y="725"/>
                      <a:pt x="6302" y="347"/>
                    </a:cubicBezTo>
                    <a:lnTo>
                      <a:pt x="6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6" name="Google Shape;626;p60"/>
          <p:cNvSpPr/>
          <p:nvPr/>
        </p:nvSpPr>
        <p:spPr>
          <a:xfrm>
            <a:off x="4289850" y="2790437"/>
            <a:ext cx="572700" cy="572700"/>
          </a:xfrm>
          <a:prstGeom prst="ellipse">
            <a:avLst/>
          </a:prstGeom>
          <a:solidFill>
            <a:srgbClr val="F7F169"/>
          </a:solidFill>
          <a:ln cap="flat" cmpd="sng" w="38100">
            <a:solidFill>
              <a:srgbClr val="081D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0"/>
          <p:cNvSpPr/>
          <p:nvPr/>
        </p:nvSpPr>
        <p:spPr>
          <a:xfrm>
            <a:off x="5640900" y="2790437"/>
            <a:ext cx="572700" cy="572700"/>
          </a:xfrm>
          <a:prstGeom prst="ellipse">
            <a:avLst/>
          </a:prstGeom>
          <a:solidFill>
            <a:srgbClr val="F7F169"/>
          </a:solidFill>
          <a:ln cap="flat" cmpd="sng" w="38100">
            <a:solidFill>
              <a:srgbClr val="081D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60"/>
          <p:cNvSpPr/>
          <p:nvPr/>
        </p:nvSpPr>
        <p:spPr>
          <a:xfrm>
            <a:off x="6991950" y="2790437"/>
            <a:ext cx="572700" cy="572700"/>
          </a:xfrm>
          <a:prstGeom prst="ellipse">
            <a:avLst/>
          </a:prstGeom>
          <a:solidFill>
            <a:srgbClr val="F7F169"/>
          </a:solidFill>
          <a:ln cap="flat" cmpd="sng" w="38100">
            <a:solidFill>
              <a:srgbClr val="081D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9" name="Google Shape;629;p60"/>
          <p:cNvCxnSpPr>
            <a:stCxn id="616" idx="0"/>
            <a:endCxn id="607" idx="2"/>
          </p:cNvCxnSpPr>
          <p:nvPr/>
        </p:nvCxnSpPr>
        <p:spPr>
          <a:xfrm rot="10800000">
            <a:off x="1874100" y="2589137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30" name="Google Shape;630;p60"/>
          <p:cNvCxnSpPr/>
          <p:nvPr/>
        </p:nvCxnSpPr>
        <p:spPr>
          <a:xfrm rot="10800000">
            <a:off x="4576800" y="2598737"/>
            <a:ext cx="0" cy="19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31" name="Google Shape;631;p60"/>
          <p:cNvCxnSpPr/>
          <p:nvPr/>
        </p:nvCxnSpPr>
        <p:spPr>
          <a:xfrm rot="10800000">
            <a:off x="7284900" y="2598737"/>
            <a:ext cx="0" cy="19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32" name="Google Shape;632;p60"/>
          <p:cNvCxnSpPr/>
          <p:nvPr/>
        </p:nvCxnSpPr>
        <p:spPr>
          <a:xfrm>
            <a:off x="5948400" y="3360737"/>
            <a:ext cx="0" cy="19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33" name="Google Shape;633;p60"/>
          <p:cNvCxnSpPr/>
          <p:nvPr/>
        </p:nvCxnSpPr>
        <p:spPr>
          <a:xfrm>
            <a:off x="3245700" y="3360737"/>
            <a:ext cx="0" cy="19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634" name="Google Shape;634;p60"/>
          <p:cNvGrpSpPr/>
          <p:nvPr/>
        </p:nvGrpSpPr>
        <p:grpSpPr>
          <a:xfrm>
            <a:off x="1696702" y="2907145"/>
            <a:ext cx="354778" cy="339271"/>
            <a:chOff x="5045500" y="842250"/>
            <a:chExt cx="503875" cy="481850"/>
          </a:xfrm>
        </p:grpSpPr>
        <p:sp>
          <p:nvSpPr>
            <p:cNvPr id="635" name="Google Shape;635;p60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6" name="Google Shape;636;p60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37" name="Google Shape;637;p60"/>
          <p:cNvGrpSpPr/>
          <p:nvPr/>
        </p:nvGrpSpPr>
        <p:grpSpPr>
          <a:xfrm>
            <a:off x="5777300" y="2907036"/>
            <a:ext cx="307890" cy="339264"/>
            <a:chOff x="-41111350" y="3239100"/>
            <a:chExt cx="318200" cy="317425"/>
          </a:xfrm>
        </p:grpSpPr>
        <p:sp>
          <p:nvSpPr>
            <p:cNvPr id="638" name="Google Shape;638;p60"/>
            <p:cNvSpPr/>
            <p:nvPr/>
          </p:nvSpPr>
          <p:spPr>
            <a:xfrm>
              <a:off x="-41111350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60"/>
            <p:cNvSpPr/>
            <p:nvPr/>
          </p:nvSpPr>
          <p:spPr>
            <a:xfrm>
              <a:off x="-41110575" y="3412375"/>
              <a:ext cx="146525" cy="144150"/>
            </a:xfrm>
            <a:custGeom>
              <a:rect b="b" l="l" r="r" t="t"/>
              <a:pathLst>
                <a:path extrusionOk="0" h="5766" w="5861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0"/>
            <p:cNvSpPr/>
            <p:nvPr/>
          </p:nvSpPr>
          <p:spPr>
            <a:xfrm>
              <a:off x="-40938875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60"/>
            <p:cNvSpPr/>
            <p:nvPr/>
          </p:nvSpPr>
          <p:spPr>
            <a:xfrm>
              <a:off x="-40938875" y="3411575"/>
              <a:ext cx="145725" cy="144950"/>
            </a:xfrm>
            <a:custGeom>
              <a:rect b="b" l="l" r="r" t="t"/>
              <a:pathLst>
                <a:path extrusionOk="0" h="5798" w="5829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60"/>
          <p:cNvGrpSpPr/>
          <p:nvPr/>
        </p:nvGrpSpPr>
        <p:grpSpPr>
          <a:xfrm>
            <a:off x="4398813" y="2907022"/>
            <a:ext cx="354787" cy="339277"/>
            <a:chOff x="-5611575" y="3272950"/>
            <a:chExt cx="294600" cy="291450"/>
          </a:xfrm>
        </p:grpSpPr>
        <p:sp>
          <p:nvSpPr>
            <p:cNvPr id="643" name="Google Shape;643;p60"/>
            <p:cNvSpPr/>
            <p:nvPr/>
          </p:nvSpPr>
          <p:spPr>
            <a:xfrm>
              <a:off x="-5594250" y="3273750"/>
              <a:ext cx="85875" cy="84300"/>
            </a:xfrm>
            <a:custGeom>
              <a:rect b="b" l="l" r="r" t="t"/>
              <a:pathLst>
                <a:path extrusionOk="0" h="3372" w="3435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60"/>
            <p:cNvSpPr/>
            <p:nvPr/>
          </p:nvSpPr>
          <p:spPr>
            <a:xfrm>
              <a:off x="-5457200" y="3324950"/>
              <a:ext cx="67775" cy="67750"/>
            </a:xfrm>
            <a:custGeom>
              <a:rect b="b" l="l" r="r" t="t"/>
              <a:pathLst>
                <a:path extrusionOk="0" h="2710" w="2711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0"/>
            <p:cNvSpPr/>
            <p:nvPr/>
          </p:nvSpPr>
          <p:spPr>
            <a:xfrm>
              <a:off x="-5415450" y="3325725"/>
              <a:ext cx="25225" cy="24450"/>
            </a:xfrm>
            <a:custGeom>
              <a:rect b="b" l="l" r="r" t="t"/>
              <a:pathLst>
                <a:path extrusionOk="0" h="978" w="1009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0"/>
            <p:cNvSpPr/>
            <p:nvPr/>
          </p:nvSpPr>
          <p:spPr>
            <a:xfrm>
              <a:off x="-5611575" y="3359600"/>
              <a:ext cx="118950" cy="204800"/>
            </a:xfrm>
            <a:custGeom>
              <a:rect b="b" l="l" r="r" t="t"/>
              <a:pathLst>
                <a:path extrusionOk="0" h="8192" w="4758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0"/>
            <p:cNvSpPr/>
            <p:nvPr/>
          </p:nvSpPr>
          <p:spPr>
            <a:xfrm>
              <a:off x="-5510750" y="3272950"/>
              <a:ext cx="193775" cy="187475"/>
            </a:xfrm>
            <a:custGeom>
              <a:rect b="b" l="l" r="r" t="t"/>
              <a:pathLst>
                <a:path extrusionOk="0" h="7499" w="7751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" name="Google Shape;648;p60"/>
          <p:cNvGrpSpPr/>
          <p:nvPr/>
        </p:nvGrpSpPr>
        <p:grpSpPr>
          <a:xfrm>
            <a:off x="7108905" y="2902045"/>
            <a:ext cx="354792" cy="349486"/>
            <a:chOff x="5049725" y="1435050"/>
            <a:chExt cx="486550" cy="481850"/>
          </a:xfrm>
        </p:grpSpPr>
        <p:sp>
          <p:nvSpPr>
            <p:cNvPr id="649" name="Google Shape;649;p60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0" name="Google Shape;650;p60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1" name="Google Shape;651;p60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2" name="Google Shape;652;p60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1"/>
          <p:cNvSpPr txBox="1"/>
          <p:nvPr>
            <p:ph type="title"/>
          </p:nvPr>
        </p:nvSpPr>
        <p:spPr>
          <a:xfrm>
            <a:off x="1842150" y="140225"/>
            <a:ext cx="5459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658" name="Google Shape;658;p61"/>
          <p:cNvSpPr txBox="1"/>
          <p:nvPr/>
        </p:nvSpPr>
        <p:spPr>
          <a:xfrm>
            <a:off x="2722300" y="865325"/>
            <a:ext cx="181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DecisionTree</a:t>
            </a:r>
            <a:endParaRPr b="1" sz="1000">
              <a:solidFill>
                <a:srgbClr val="FFFF00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9" name="Google Shape;659;p61"/>
          <p:cNvSpPr txBox="1"/>
          <p:nvPr/>
        </p:nvSpPr>
        <p:spPr>
          <a:xfrm>
            <a:off x="2722300" y="1086425"/>
            <a:ext cx="2094600" cy="18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2,186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105,715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2,186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1,965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91.36%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Misclassification: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8.64%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20.96%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52.66%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92.77%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0" name="Google Shape;660;p61"/>
          <p:cNvSpPr txBox="1"/>
          <p:nvPr/>
        </p:nvSpPr>
        <p:spPr>
          <a:xfrm>
            <a:off x="6954025" y="859013"/>
            <a:ext cx="181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RandomForest</a:t>
            </a:r>
            <a:endParaRPr b="1" sz="1000">
              <a:solidFill>
                <a:srgbClr val="FFFF00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1" name="Google Shape;661;p61"/>
          <p:cNvSpPr txBox="1"/>
          <p:nvPr/>
        </p:nvSpPr>
        <p:spPr>
          <a:xfrm>
            <a:off x="6954025" y="1080113"/>
            <a:ext cx="2094600" cy="18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2,684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109,095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4,862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1,467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94.64%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Misclassification: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5.36%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35.57%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64.66%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95.73%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2" name="Google Shape;662;p61"/>
          <p:cNvSpPr txBox="1"/>
          <p:nvPr/>
        </p:nvSpPr>
        <p:spPr>
          <a:xfrm>
            <a:off x="2722300" y="2954500"/>
            <a:ext cx="1888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GradientBoosting</a:t>
            </a:r>
            <a:endParaRPr b="1" sz="1000">
              <a:solidFill>
                <a:srgbClr val="FFFF00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3" name="Google Shape;663;p61"/>
          <p:cNvSpPr txBox="1"/>
          <p:nvPr/>
        </p:nvSpPr>
        <p:spPr>
          <a:xfrm>
            <a:off x="2722300" y="3175600"/>
            <a:ext cx="2094600" cy="18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2,780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98,369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15,588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1,371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85.64%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Misclassification: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14.4%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15.14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66.97%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86.32%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4" name="Google Shape;664;p61"/>
          <p:cNvSpPr txBox="1"/>
          <p:nvPr/>
        </p:nvSpPr>
        <p:spPr>
          <a:xfrm>
            <a:off x="6991850" y="2954500"/>
            <a:ext cx="21372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AutoEncoder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2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Threshold = 99.0%)</a:t>
            </a:r>
            <a:endParaRPr b="1" sz="12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5" name="Google Shape;665;p61"/>
          <p:cNvSpPr txBox="1"/>
          <p:nvPr/>
        </p:nvSpPr>
        <p:spPr>
          <a:xfrm>
            <a:off x="6991850" y="3369325"/>
            <a:ext cx="20946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546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113,326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631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3,605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96.41%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Misclassification: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3.59%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46.39%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13.15%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99.45%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6" name="Google Shape;66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150" y="3036000"/>
            <a:ext cx="2137151" cy="189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875" y="941525"/>
            <a:ext cx="2137150" cy="190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750" y="3033525"/>
            <a:ext cx="2151550" cy="18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825" y="941525"/>
            <a:ext cx="2151550" cy="191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800" y="3074200"/>
            <a:ext cx="3015924" cy="191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150" y="980050"/>
            <a:ext cx="3015924" cy="1916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800" y="980050"/>
            <a:ext cx="3015927" cy="1916976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62"/>
          <p:cNvSpPr txBox="1"/>
          <p:nvPr>
            <p:ph type="title"/>
          </p:nvPr>
        </p:nvSpPr>
        <p:spPr>
          <a:xfrm>
            <a:off x="1842150" y="140225"/>
            <a:ext cx="5459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Curve</a:t>
            </a:r>
            <a:endParaRPr/>
          </a:p>
        </p:txBody>
      </p:sp>
      <p:pic>
        <p:nvPicPr>
          <p:cNvPr id="678" name="Google Shape;678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2150" y="3074200"/>
            <a:ext cx="3015949" cy="1916976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2"/>
          <p:cNvSpPr txBox="1"/>
          <p:nvPr/>
        </p:nvSpPr>
        <p:spPr>
          <a:xfrm>
            <a:off x="901800" y="980050"/>
            <a:ext cx="1041900" cy="323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DecisionTree</a:t>
            </a:r>
            <a:endParaRPr b="1"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0" name="Google Shape;680;p62"/>
          <p:cNvSpPr txBox="1"/>
          <p:nvPr/>
        </p:nvSpPr>
        <p:spPr>
          <a:xfrm>
            <a:off x="5112150" y="980050"/>
            <a:ext cx="1041900" cy="323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RandomForest</a:t>
            </a:r>
            <a:endParaRPr b="1"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1" name="Google Shape;681;p62"/>
          <p:cNvSpPr txBox="1"/>
          <p:nvPr/>
        </p:nvSpPr>
        <p:spPr>
          <a:xfrm>
            <a:off x="901800" y="3074200"/>
            <a:ext cx="1240200" cy="307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Gradient Boosting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2" name="Google Shape;682;p62"/>
          <p:cNvSpPr txBox="1"/>
          <p:nvPr/>
        </p:nvSpPr>
        <p:spPr>
          <a:xfrm>
            <a:off x="5112150" y="3074200"/>
            <a:ext cx="1041900" cy="323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AutoEncoder</a:t>
            </a:r>
            <a:endParaRPr b="1"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3"/>
          <p:cNvSpPr txBox="1"/>
          <p:nvPr>
            <p:ph type="title"/>
          </p:nvPr>
        </p:nvSpPr>
        <p:spPr>
          <a:xfrm>
            <a:off x="1842150" y="140225"/>
            <a:ext cx="5459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Encoder</a:t>
            </a:r>
            <a:endParaRPr/>
          </a:p>
        </p:txBody>
      </p:sp>
      <p:pic>
        <p:nvPicPr>
          <p:cNvPr id="688" name="Google Shape;68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463" y="1017725"/>
            <a:ext cx="6805076" cy="26426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D9D9D9">
                <a:alpha val="50000"/>
              </a:srgbClr>
            </a:outerShdw>
          </a:effectLst>
        </p:spPr>
      </p:pic>
      <p:sp>
        <p:nvSpPr>
          <p:cNvPr id="689" name="Google Shape;689;p63"/>
          <p:cNvSpPr txBox="1"/>
          <p:nvPr>
            <p:ph idx="4294967295" type="subTitle"/>
          </p:nvPr>
        </p:nvSpPr>
        <p:spPr>
          <a:xfrm>
            <a:off x="800350" y="3812750"/>
            <a:ext cx="76293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Autoencoders are a specific type of feedforward neural networks where the input is the same as the output. They compress the input into a lower-dimensional code and then reconstruct the output from this representation.</a:t>
            </a:r>
            <a:endParaRPr/>
          </a:p>
        </p:txBody>
      </p:sp>
      <p:sp>
        <p:nvSpPr>
          <p:cNvPr id="690" name="Google Shape;690;p63"/>
          <p:cNvSpPr/>
          <p:nvPr/>
        </p:nvSpPr>
        <p:spPr>
          <a:xfrm>
            <a:off x="1276575" y="1654475"/>
            <a:ext cx="1086000" cy="112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3"/>
          <p:cNvSpPr/>
          <p:nvPr/>
        </p:nvSpPr>
        <p:spPr>
          <a:xfrm>
            <a:off x="6772500" y="1624200"/>
            <a:ext cx="1086000" cy="112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2" name="Google Shape;692;p63"/>
          <p:cNvGrpSpPr/>
          <p:nvPr/>
        </p:nvGrpSpPr>
        <p:grpSpPr>
          <a:xfrm flipH="1">
            <a:off x="1394032" y="1511211"/>
            <a:ext cx="851071" cy="1237096"/>
            <a:chOff x="2446425" y="1033300"/>
            <a:chExt cx="1176650" cy="1710350"/>
          </a:xfrm>
        </p:grpSpPr>
        <p:sp>
          <p:nvSpPr>
            <p:cNvPr id="693" name="Google Shape;693;p63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63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3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3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3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63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63"/>
          <p:cNvGrpSpPr/>
          <p:nvPr/>
        </p:nvGrpSpPr>
        <p:grpSpPr>
          <a:xfrm flipH="1">
            <a:off x="6889969" y="1511211"/>
            <a:ext cx="851071" cy="1237096"/>
            <a:chOff x="2446425" y="1033300"/>
            <a:chExt cx="1176650" cy="1710350"/>
          </a:xfrm>
        </p:grpSpPr>
        <p:sp>
          <p:nvSpPr>
            <p:cNvPr id="700" name="Google Shape;700;p63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63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63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63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63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63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6" name="Google Shape;706;p63"/>
          <p:cNvSpPr/>
          <p:nvPr/>
        </p:nvSpPr>
        <p:spPr>
          <a:xfrm>
            <a:off x="1371825" y="3073700"/>
            <a:ext cx="990900" cy="22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00" y="1191200"/>
            <a:ext cx="5207076" cy="37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4"/>
          <p:cNvSpPr txBox="1"/>
          <p:nvPr>
            <p:ph type="title"/>
          </p:nvPr>
        </p:nvSpPr>
        <p:spPr>
          <a:xfrm>
            <a:off x="1842150" y="140225"/>
            <a:ext cx="5459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Threshold (Auto ENcoder)</a:t>
            </a:r>
            <a:endParaRPr/>
          </a:p>
        </p:txBody>
      </p:sp>
      <p:sp>
        <p:nvSpPr>
          <p:cNvPr id="713" name="Google Shape;713;p64"/>
          <p:cNvSpPr txBox="1"/>
          <p:nvPr/>
        </p:nvSpPr>
        <p:spPr>
          <a:xfrm>
            <a:off x="752700" y="893900"/>
            <a:ext cx="25011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90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4" name="Google Shape;71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125" y="1191200"/>
            <a:ext cx="2367825" cy="2140276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64"/>
          <p:cNvSpPr txBox="1"/>
          <p:nvPr/>
        </p:nvSpPr>
        <p:spPr>
          <a:xfrm>
            <a:off x="6100125" y="3331475"/>
            <a:ext cx="23679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1,894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103,885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10,072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2,257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89.56%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Misclassification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10.44%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15.83%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45.63%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91.16%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6" name="Google Shape;716;p64"/>
          <p:cNvSpPr/>
          <p:nvPr/>
        </p:nvSpPr>
        <p:spPr>
          <a:xfrm>
            <a:off x="1320900" y="2615200"/>
            <a:ext cx="432000" cy="200100"/>
          </a:xfrm>
          <a:prstGeom prst="wedgeRectCallout">
            <a:avLst>
              <a:gd fmla="val 26937" name="adj1"/>
              <a:gd fmla="val 92804" name="adj2"/>
            </a:avLst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7" name="Google Shape;717;p64"/>
          <p:cNvSpPr/>
          <p:nvPr/>
        </p:nvSpPr>
        <p:spPr>
          <a:xfrm>
            <a:off x="4470825" y="1926050"/>
            <a:ext cx="432000" cy="200100"/>
          </a:xfrm>
          <a:prstGeom prst="wedgeRectCallout">
            <a:avLst>
              <a:gd fmla="val -43385" name="adj1"/>
              <a:gd fmla="val 107084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02" y="1187975"/>
            <a:ext cx="5207076" cy="370850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5"/>
          <p:cNvSpPr txBox="1"/>
          <p:nvPr/>
        </p:nvSpPr>
        <p:spPr>
          <a:xfrm>
            <a:off x="752700" y="893900"/>
            <a:ext cx="26766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96.5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4" name="Google Shape;724;p65"/>
          <p:cNvSpPr txBox="1"/>
          <p:nvPr/>
        </p:nvSpPr>
        <p:spPr>
          <a:xfrm>
            <a:off x="6100125" y="3331475"/>
            <a:ext cx="23679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1,147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110,997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2,960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3,004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94.95%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Misclassification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5.05%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27.93%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27.63%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97.40%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25" name="Google Shape;72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125" y="1187975"/>
            <a:ext cx="2367825" cy="2140267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5"/>
          <p:cNvSpPr txBox="1"/>
          <p:nvPr>
            <p:ph type="title"/>
          </p:nvPr>
        </p:nvSpPr>
        <p:spPr>
          <a:xfrm>
            <a:off x="1842150" y="140225"/>
            <a:ext cx="5459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Threshold (Auto ENcoder)</a:t>
            </a:r>
            <a:endParaRPr/>
          </a:p>
        </p:txBody>
      </p:sp>
      <p:sp>
        <p:nvSpPr>
          <p:cNvPr id="727" name="Google Shape;727;p65"/>
          <p:cNvSpPr/>
          <p:nvPr/>
        </p:nvSpPr>
        <p:spPr>
          <a:xfrm>
            <a:off x="4470825" y="1926050"/>
            <a:ext cx="432000" cy="200100"/>
          </a:xfrm>
          <a:prstGeom prst="wedgeRectCallout">
            <a:avLst>
              <a:gd fmla="val -43385" name="adj1"/>
              <a:gd fmla="val 107084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8" name="Google Shape;728;p65"/>
          <p:cNvSpPr/>
          <p:nvPr/>
        </p:nvSpPr>
        <p:spPr>
          <a:xfrm>
            <a:off x="1320900" y="2615200"/>
            <a:ext cx="432000" cy="200100"/>
          </a:xfrm>
          <a:prstGeom prst="wedgeRectCallout">
            <a:avLst>
              <a:gd fmla="val 26937" name="adj1"/>
              <a:gd fmla="val 92804" name="adj2"/>
            </a:avLst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00" y="1191200"/>
            <a:ext cx="5207076" cy="370850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6"/>
          <p:cNvSpPr txBox="1"/>
          <p:nvPr/>
        </p:nvSpPr>
        <p:spPr>
          <a:xfrm>
            <a:off x="6100125" y="3331475"/>
            <a:ext cx="22344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332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113,698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259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3,819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96.55%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Misclassification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3.45%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56.18%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8.00%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99.77%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35" name="Google Shape;73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125" y="1191200"/>
            <a:ext cx="2367825" cy="2140282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66"/>
          <p:cNvSpPr txBox="1"/>
          <p:nvPr/>
        </p:nvSpPr>
        <p:spPr>
          <a:xfrm>
            <a:off x="752700" y="893900"/>
            <a:ext cx="26955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99.5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7" name="Google Shape;737;p66"/>
          <p:cNvSpPr txBox="1"/>
          <p:nvPr>
            <p:ph type="title"/>
          </p:nvPr>
        </p:nvSpPr>
        <p:spPr>
          <a:xfrm>
            <a:off x="1842150" y="140225"/>
            <a:ext cx="5459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Threshold (Auto ENcoder)</a:t>
            </a:r>
            <a:endParaRPr/>
          </a:p>
        </p:txBody>
      </p:sp>
      <p:sp>
        <p:nvSpPr>
          <p:cNvPr id="738" name="Google Shape;738;p66"/>
          <p:cNvSpPr/>
          <p:nvPr/>
        </p:nvSpPr>
        <p:spPr>
          <a:xfrm>
            <a:off x="1320900" y="2615200"/>
            <a:ext cx="432000" cy="200100"/>
          </a:xfrm>
          <a:prstGeom prst="wedgeRectCallout">
            <a:avLst>
              <a:gd fmla="val 26937" name="adj1"/>
              <a:gd fmla="val 92804" name="adj2"/>
            </a:avLst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9" name="Google Shape;739;p66"/>
          <p:cNvSpPr/>
          <p:nvPr/>
        </p:nvSpPr>
        <p:spPr>
          <a:xfrm>
            <a:off x="4470825" y="1926050"/>
            <a:ext cx="432000" cy="200100"/>
          </a:xfrm>
          <a:prstGeom prst="wedgeRectCallout">
            <a:avLst>
              <a:gd fmla="val -43385" name="adj1"/>
              <a:gd fmla="val 107084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1665900" y="2674050"/>
            <a:ext cx="5812200" cy="19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Size of data set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>
                <a:solidFill>
                  <a:srgbClr val="FFFF00"/>
                </a:solidFill>
              </a:rPr>
              <a:t>590,540 x 434</a:t>
            </a:r>
            <a:endParaRPr sz="8500">
              <a:solidFill>
                <a:srgbClr val="FFFF00"/>
              </a:solidFill>
            </a:endParaRPr>
          </a:p>
        </p:txBody>
      </p:sp>
      <p:sp>
        <p:nvSpPr>
          <p:cNvPr id="258" name="Google Shape;258;p31"/>
          <p:cNvSpPr txBox="1"/>
          <p:nvPr>
            <p:ph idx="1" type="subTitle"/>
          </p:nvPr>
        </p:nvSpPr>
        <p:spPr>
          <a:xfrm>
            <a:off x="1627350" y="755250"/>
            <a:ext cx="5889300" cy="19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data is brought from IEEE Computational Intelligence Society (IEEE-CIS) for detection of fraud and not fraud of credit card customer in Kaggle.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00" y="1191200"/>
            <a:ext cx="5207076" cy="3708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67"/>
          <p:cNvSpPr txBox="1"/>
          <p:nvPr/>
        </p:nvSpPr>
        <p:spPr>
          <a:xfrm>
            <a:off x="752700" y="893900"/>
            <a:ext cx="26955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99.9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6" name="Google Shape;746;p67"/>
          <p:cNvSpPr txBox="1"/>
          <p:nvPr/>
        </p:nvSpPr>
        <p:spPr>
          <a:xfrm>
            <a:off x="6100125" y="3331475"/>
            <a:ext cx="23679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82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113,920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37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4,069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96.52%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Misclassification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3.48%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68.91%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1.98%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99.97%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47" name="Google Shape;7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125" y="1191200"/>
            <a:ext cx="2367825" cy="2140322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7"/>
          <p:cNvSpPr/>
          <p:nvPr/>
        </p:nvSpPr>
        <p:spPr>
          <a:xfrm>
            <a:off x="5425725" y="3935350"/>
            <a:ext cx="432000" cy="200100"/>
          </a:xfrm>
          <a:prstGeom prst="wedgeRectCallout">
            <a:avLst>
              <a:gd fmla="val -43385" name="adj1"/>
              <a:gd fmla="val 107084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FN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9" name="Google Shape;749;p67"/>
          <p:cNvSpPr/>
          <p:nvPr/>
        </p:nvSpPr>
        <p:spPr>
          <a:xfrm>
            <a:off x="988000" y="4443525"/>
            <a:ext cx="432000" cy="200100"/>
          </a:xfrm>
          <a:prstGeom prst="wedgeRectCallout">
            <a:avLst>
              <a:gd fmla="val 60243" name="adj1"/>
              <a:gd fmla="val -107121" name="adj2"/>
            </a:avLst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TN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0" name="Google Shape;750;p67"/>
          <p:cNvSpPr txBox="1"/>
          <p:nvPr>
            <p:ph type="title"/>
          </p:nvPr>
        </p:nvSpPr>
        <p:spPr>
          <a:xfrm>
            <a:off x="1842150" y="140225"/>
            <a:ext cx="5459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Threshold (Auto ENcoder)</a:t>
            </a:r>
            <a:endParaRPr/>
          </a:p>
        </p:txBody>
      </p:sp>
      <p:sp>
        <p:nvSpPr>
          <p:cNvPr id="751" name="Google Shape;751;p67"/>
          <p:cNvSpPr/>
          <p:nvPr/>
        </p:nvSpPr>
        <p:spPr>
          <a:xfrm>
            <a:off x="1320900" y="2615200"/>
            <a:ext cx="432000" cy="200100"/>
          </a:xfrm>
          <a:prstGeom prst="wedgeRectCallout">
            <a:avLst>
              <a:gd fmla="val 26937" name="adj1"/>
              <a:gd fmla="val 92804" name="adj2"/>
            </a:avLst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2" name="Google Shape;752;p67"/>
          <p:cNvSpPr/>
          <p:nvPr/>
        </p:nvSpPr>
        <p:spPr>
          <a:xfrm>
            <a:off x="4470825" y="1926050"/>
            <a:ext cx="432000" cy="200100"/>
          </a:xfrm>
          <a:prstGeom prst="wedgeRectCallout">
            <a:avLst>
              <a:gd fmla="val -43385" name="adj1"/>
              <a:gd fmla="val 107084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8"/>
          <p:cNvSpPr txBox="1"/>
          <p:nvPr>
            <p:ph type="title"/>
          </p:nvPr>
        </p:nvSpPr>
        <p:spPr>
          <a:xfrm>
            <a:off x="2105038" y="206900"/>
            <a:ext cx="49530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from evaluation model</a:t>
            </a:r>
            <a:endParaRPr/>
          </a:p>
        </p:txBody>
      </p:sp>
      <p:graphicFrame>
        <p:nvGraphicFramePr>
          <p:cNvPr id="758" name="Google Shape;758;p68"/>
          <p:cNvGraphicFramePr/>
          <p:nvPr/>
        </p:nvGraphicFramePr>
        <p:xfrm>
          <a:off x="204788" y="117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{D7A04732-6452-4381-8D78-46B0FD72ACD9}</a:tableStyleId>
              </a:tblPr>
              <a:tblGrid>
                <a:gridCol w="1057275"/>
                <a:gridCol w="590550"/>
                <a:gridCol w="762000"/>
                <a:gridCol w="685800"/>
                <a:gridCol w="647700"/>
                <a:gridCol w="857250"/>
                <a:gridCol w="1495425"/>
                <a:gridCol w="885825"/>
                <a:gridCol w="733425"/>
                <a:gridCol w="1038225"/>
              </a:tblGrid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Model</a:t>
                      </a:r>
                      <a:endParaRPr sz="1000">
                        <a:solidFill>
                          <a:srgbClr val="00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TP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TN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FP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FN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Accuracy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Misclassification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Precision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Recall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Specificity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AutoEncoder</a:t>
                      </a:r>
                      <a:endParaRPr sz="1000">
                        <a:solidFill>
                          <a:srgbClr val="00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Thres </a:t>
                      </a: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90.0%</a:t>
                      </a:r>
                      <a:endParaRPr sz="1000">
                        <a:solidFill>
                          <a:srgbClr val="FF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1,894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103,885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10,072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2,257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89.56%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10.44%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15.83%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45.63%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91.16%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Thres </a:t>
                      </a: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96.5%</a:t>
                      </a:r>
                      <a:endParaRPr sz="1000">
                        <a:solidFill>
                          <a:srgbClr val="FF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1,147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110,997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2,960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3,004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94.95%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5.05%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27.93%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27.63%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97.40%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Thres </a:t>
                      </a: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99.0%</a:t>
                      </a:r>
                      <a:endParaRPr sz="1000">
                        <a:solidFill>
                          <a:srgbClr val="FF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546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113,326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631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3,605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96.41%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3.59%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46.39%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13.15%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99.45%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Thres </a:t>
                      </a: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99.5%</a:t>
                      </a:r>
                      <a:endParaRPr sz="1000">
                        <a:solidFill>
                          <a:srgbClr val="FF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332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113,698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259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3,819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96.55%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3.45%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56.18%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8.00%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99.77%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Thres </a:t>
                      </a: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99.9%</a:t>
                      </a:r>
                      <a:endParaRPr sz="1000">
                        <a:solidFill>
                          <a:srgbClr val="FF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82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113,920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37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4,069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96.52%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3.48%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68.91%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1.98%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99.97%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Decision</a:t>
                      </a:r>
                      <a:b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Tree</a:t>
                      </a:r>
                      <a:endParaRPr sz="1000">
                        <a:solidFill>
                          <a:srgbClr val="00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2,186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105,715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2,186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1,965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91.36%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8.64%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20.96%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52.66%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92.77%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Random</a:t>
                      </a:r>
                      <a:b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Forest</a:t>
                      </a:r>
                      <a:endParaRPr sz="1000">
                        <a:solidFill>
                          <a:srgbClr val="00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2,684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109,095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4,862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1,467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94.64%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5.36%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35.57%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64.66%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95.73%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Gradient</a:t>
                      </a:r>
                      <a:b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Boosting</a:t>
                      </a:r>
                      <a:endParaRPr sz="1000">
                        <a:solidFill>
                          <a:srgbClr val="00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2,780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98,369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15,588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1,371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85.64%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14.4%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15.14%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66.97%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86.32%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9" name="Google Shape;759;p68"/>
          <p:cNvSpPr/>
          <p:nvPr/>
        </p:nvSpPr>
        <p:spPr>
          <a:xfrm>
            <a:off x="6246050" y="1803525"/>
            <a:ext cx="2770500" cy="174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9"/>
          <p:cNvSpPr txBox="1"/>
          <p:nvPr/>
        </p:nvSpPr>
        <p:spPr>
          <a:xfrm>
            <a:off x="712625" y="1038475"/>
            <a:ext cx="26955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90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5" name="Google Shape;765;p69"/>
          <p:cNvSpPr txBox="1"/>
          <p:nvPr>
            <p:ph type="title"/>
          </p:nvPr>
        </p:nvSpPr>
        <p:spPr>
          <a:xfrm>
            <a:off x="1108000" y="140225"/>
            <a:ext cx="67986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vs Answer (Auto Encoder)</a:t>
            </a:r>
            <a:endParaRPr/>
          </a:p>
        </p:txBody>
      </p:sp>
      <p:pic>
        <p:nvPicPr>
          <p:cNvPr id="766" name="Google Shape;7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625" y="1335775"/>
            <a:ext cx="7715951" cy="3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0"/>
          <p:cNvSpPr txBox="1"/>
          <p:nvPr/>
        </p:nvSpPr>
        <p:spPr>
          <a:xfrm>
            <a:off x="712625" y="1038475"/>
            <a:ext cx="26955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99.9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72" name="Google Shape;77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625" y="1335775"/>
            <a:ext cx="7715951" cy="353745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0"/>
          <p:cNvSpPr txBox="1"/>
          <p:nvPr>
            <p:ph type="title"/>
          </p:nvPr>
        </p:nvSpPr>
        <p:spPr>
          <a:xfrm>
            <a:off x="1108000" y="140225"/>
            <a:ext cx="67986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vs Answer (Auto Encoder)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1"/>
          <p:cNvSpPr txBox="1"/>
          <p:nvPr/>
        </p:nvSpPr>
        <p:spPr>
          <a:xfrm>
            <a:off x="737775" y="1038475"/>
            <a:ext cx="26955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90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79" name="Google Shape;77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63" y="1335763"/>
            <a:ext cx="7668474" cy="3515677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71"/>
          <p:cNvSpPr txBox="1"/>
          <p:nvPr>
            <p:ph type="title"/>
          </p:nvPr>
        </p:nvSpPr>
        <p:spPr>
          <a:xfrm>
            <a:off x="1108000" y="140225"/>
            <a:ext cx="67986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vs Answer (Auto Encoder)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2"/>
          <p:cNvSpPr txBox="1"/>
          <p:nvPr/>
        </p:nvSpPr>
        <p:spPr>
          <a:xfrm>
            <a:off x="737775" y="1038475"/>
            <a:ext cx="26955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99.9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86" name="Google Shape;78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75" y="1335775"/>
            <a:ext cx="7668454" cy="3515674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2"/>
          <p:cNvSpPr txBox="1"/>
          <p:nvPr>
            <p:ph type="title"/>
          </p:nvPr>
        </p:nvSpPr>
        <p:spPr>
          <a:xfrm>
            <a:off x="1108000" y="140225"/>
            <a:ext cx="67986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vs Answer (Auto Encoder)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3"/>
          <p:cNvSpPr txBox="1"/>
          <p:nvPr>
            <p:ph type="title"/>
          </p:nvPr>
        </p:nvSpPr>
        <p:spPr>
          <a:xfrm>
            <a:off x="720000" y="368825"/>
            <a:ext cx="77040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in Kaggle</a:t>
            </a:r>
            <a:endParaRPr/>
          </a:p>
        </p:txBody>
      </p:sp>
      <p:sp>
        <p:nvSpPr>
          <p:cNvPr id="793" name="Google Shape;793;p73"/>
          <p:cNvSpPr txBox="1"/>
          <p:nvPr>
            <p:ph idx="1" type="subTitle"/>
          </p:nvPr>
        </p:nvSpPr>
        <p:spPr>
          <a:xfrm>
            <a:off x="72000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DecisionTree</a:t>
            </a:r>
            <a:r>
              <a:rPr lang="en"/>
              <a:t> Test Score: </a:t>
            </a:r>
            <a:r>
              <a:rPr b="1" lang="en" sz="1800">
                <a:solidFill>
                  <a:srgbClr val="434343"/>
                </a:solidFill>
                <a:highlight>
                  <a:srgbClr val="FFFF00"/>
                </a:highlight>
              </a:rPr>
              <a:t>69.26%</a:t>
            </a:r>
            <a:endParaRPr b="1" sz="1800">
              <a:solidFill>
                <a:srgbClr val="434343"/>
              </a:solidFill>
              <a:highlight>
                <a:srgbClr val="FFFF00"/>
              </a:highlight>
            </a:endParaRPr>
          </a:p>
        </p:txBody>
      </p:sp>
      <p:sp>
        <p:nvSpPr>
          <p:cNvPr id="794" name="Google Shape;794;p73"/>
          <p:cNvSpPr txBox="1"/>
          <p:nvPr>
            <p:ph idx="2" type="subTitle"/>
          </p:nvPr>
        </p:nvSpPr>
        <p:spPr>
          <a:xfrm>
            <a:off x="676405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RandomForest</a:t>
            </a:r>
            <a:r>
              <a:rPr lang="en"/>
              <a:t> Test Score: </a:t>
            </a:r>
            <a:r>
              <a:rPr b="1" lang="en" sz="1800">
                <a:solidFill>
                  <a:srgbClr val="434343"/>
                </a:solidFill>
                <a:highlight>
                  <a:srgbClr val="FFFF00"/>
                </a:highlight>
              </a:rPr>
              <a:t>88.79%</a:t>
            </a:r>
            <a:endParaRPr b="1" sz="1800">
              <a:solidFill>
                <a:srgbClr val="434343"/>
              </a:solidFill>
              <a:highlight>
                <a:srgbClr val="FFFF00"/>
              </a:highlight>
            </a:endParaRPr>
          </a:p>
        </p:txBody>
      </p:sp>
      <p:sp>
        <p:nvSpPr>
          <p:cNvPr id="795" name="Google Shape;795;p73"/>
          <p:cNvSpPr txBox="1"/>
          <p:nvPr>
            <p:ph idx="3" type="subTitle"/>
          </p:nvPr>
        </p:nvSpPr>
        <p:spPr>
          <a:xfrm>
            <a:off x="579025" y="3622550"/>
            <a:ext cx="19416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GradientBoosting</a:t>
            </a:r>
            <a:br>
              <a:rPr lang="en"/>
            </a:br>
            <a:r>
              <a:rPr lang="en"/>
              <a:t>Test Score: </a:t>
            </a:r>
            <a:br>
              <a:rPr lang="en"/>
            </a:br>
            <a:r>
              <a:rPr b="1" lang="en" sz="1800">
                <a:solidFill>
                  <a:srgbClr val="434343"/>
                </a:solidFill>
                <a:highlight>
                  <a:srgbClr val="FFFF00"/>
                </a:highlight>
              </a:rPr>
              <a:t>88.90%</a:t>
            </a:r>
            <a:r>
              <a:rPr lang="en" sz="1800"/>
              <a:t> </a:t>
            </a:r>
            <a:endParaRPr sz="1800"/>
          </a:p>
        </p:txBody>
      </p:sp>
      <p:sp>
        <p:nvSpPr>
          <p:cNvPr id="796" name="Google Shape;796;p73"/>
          <p:cNvSpPr txBox="1"/>
          <p:nvPr>
            <p:ph idx="4" type="subTitle"/>
          </p:nvPr>
        </p:nvSpPr>
        <p:spPr>
          <a:xfrm>
            <a:off x="676405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AutoEncoder</a:t>
            </a:r>
            <a:r>
              <a:rPr lang="en"/>
              <a:t> Test Score: </a:t>
            </a:r>
            <a:r>
              <a:rPr b="1" lang="en" sz="1800">
                <a:solidFill>
                  <a:srgbClr val="434343"/>
                </a:solidFill>
                <a:highlight>
                  <a:srgbClr val="FFFF00"/>
                </a:highlight>
              </a:rPr>
              <a:t>78.23%</a:t>
            </a:r>
            <a:endParaRPr b="1" sz="1800">
              <a:solidFill>
                <a:srgbClr val="434343"/>
              </a:solidFill>
              <a:highlight>
                <a:srgbClr val="FFFF00"/>
              </a:highlight>
            </a:endParaRPr>
          </a:p>
        </p:txBody>
      </p:sp>
      <p:sp>
        <p:nvSpPr>
          <p:cNvPr id="797" name="Google Shape;797;p73"/>
          <p:cNvSpPr txBox="1"/>
          <p:nvPr>
            <p:ph idx="5" type="subTitle"/>
          </p:nvPr>
        </p:nvSpPr>
        <p:spPr>
          <a:xfrm>
            <a:off x="2674150" y="1155375"/>
            <a:ext cx="3783900" cy="568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4 models with test score in Kaggle</a:t>
            </a:r>
            <a:endParaRPr/>
          </a:p>
        </p:txBody>
      </p:sp>
      <p:grpSp>
        <p:nvGrpSpPr>
          <p:cNvPr id="798" name="Google Shape;798;p73"/>
          <p:cNvGrpSpPr/>
          <p:nvPr/>
        </p:nvGrpSpPr>
        <p:grpSpPr>
          <a:xfrm>
            <a:off x="4089429" y="2427573"/>
            <a:ext cx="998976" cy="1452087"/>
            <a:chOff x="2446425" y="1033300"/>
            <a:chExt cx="1176650" cy="1710350"/>
          </a:xfrm>
        </p:grpSpPr>
        <p:sp>
          <p:nvSpPr>
            <p:cNvPr id="799" name="Google Shape;799;p73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73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73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73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73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73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" name="Google Shape;805;p73"/>
          <p:cNvGrpSpPr/>
          <p:nvPr/>
        </p:nvGrpSpPr>
        <p:grpSpPr>
          <a:xfrm>
            <a:off x="3121534" y="2377986"/>
            <a:ext cx="851071" cy="1237096"/>
            <a:chOff x="2446425" y="1033300"/>
            <a:chExt cx="1176650" cy="1710350"/>
          </a:xfrm>
        </p:grpSpPr>
        <p:sp>
          <p:nvSpPr>
            <p:cNvPr id="806" name="Google Shape;806;p73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73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73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73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73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73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" name="Google Shape;812;p73"/>
          <p:cNvGrpSpPr/>
          <p:nvPr/>
        </p:nvGrpSpPr>
        <p:grpSpPr>
          <a:xfrm flipH="1">
            <a:off x="5205219" y="2377986"/>
            <a:ext cx="851071" cy="1237096"/>
            <a:chOff x="2446425" y="1033300"/>
            <a:chExt cx="1176650" cy="1710350"/>
          </a:xfrm>
        </p:grpSpPr>
        <p:sp>
          <p:nvSpPr>
            <p:cNvPr id="813" name="Google Shape;813;p73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73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73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73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73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73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9" name="Google Shape;819;p73"/>
          <p:cNvSpPr/>
          <p:nvPr/>
        </p:nvSpPr>
        <p:spPr>
          <a:xfrm>
            <a:off x="1373565" y="1729045"/>
            <a:ext cx="343404" cy="446998"/>
          </a:xfrm>
          <a:custGeom>
            <a:rect b="b" l="l" r="r" t="t"/>
            <a:pathLst>
              <a:path extrusionOk="0" h="12099" w="9295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0" name="Google Shape;820;p73"/>
          <p:cNvGrpSpPr/>
          <p:nvPr/>
        </p:nvGrpSpPr>
        <p:grpSpPr>
          <a:xfrm>
            <a:off x="7366816" y="1727885"/>
            <a:ext cx="450470" cy="449325"/>
            <a:chOff x="-20946600" y="3317850"/>
            <a:chExt cx="304825" cy="304050"/>
          </a:xfrm>
        </p:grpSpPr>
        <p:sp>
          <p:nvSpPr>
            <p:cNvPr id="821" name="Google Shape;821;p73"/>
            <p:cNvSpPr/>
            <p:nvPr/>
          </p:nvSpPr>
          <p:spPr>
            <a:xfrm>
              <a:off x="-20946600" y="3317850"/>
              <a:ext cx="232350" cy="248925"/>
            </a:xfrm>
            <a:custGeom>
              <a:rect b="b" l="l" r="r" t="t"/>
              <a:pathLst>
                <a:path extrusionOk="0" h="9957" w="9294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73"/>
            <p:cNvSpPr/>
            <p:nvPr/>
          </p:nvSpPr>
          <p:spPr>
            <a:xfrm>
              <a:off x="-20775700" y="3318650"/>
              <a:ext cx="133925" cy="249700"/>
            </a:xfrm>
            <a:custGeom>
              <a:rect b="b" l="l" r="r" t="t"/>
              <a:pathLst>
                <a:path extrusionOk="0" h="9988" w="5357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73"/>
            <p:cNvSpPr/>
            <p:nvPr/>
          </p:nvSpPr>
          <p:spPr>
            <a:xfrm>
              <a:off x="-20890700" y="3586425"/>
              <a:ext cx="195375" cy="35475"/>
            </a:xfrm>
            <a:custGeom>
              <a:rect b="b" l="l" r="r" t="t"/>
              <a:pathLst>
                <a:path extrusionOk="0" h="1419" w="7815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4" name="Google Shape;824;p73"/>
          <p:cNvSpPr/>
          <p:nvPr/>
        </p:nvSpPr>
        <p:spPr>
          <a:xfrm>
            <a:off x="1366229" y="3307114"/>
            <a:ext cx="363548" cy="370909"/>
          </a:xfrm>
          <a:custGeom>
            <a:rect b="b" l="l" r="r" t="t"/>
            <a:pathLst>
              <a:path extrusionOk="0" h="12698" w="12446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" name="Google Shape;825;p73"/>
          <p:cNvGrpSpPr/>
          <p:nvPr/>
        </p:nvGrpSpPr>
        <p:grpSpPr>
          <a:xfrm>
            <a:off x="7366821" y="3231009"/>
            <a:ext cx="450449" cy="447007"/>
            <a:chOff x="-42617300" y="3587775"/>
            <a:chExt cx="306950" cy="310875"/>
          </a:xfrm>
        </p:grpSpPr>
        <p:sp>
          <p:nvSpPr>
            <p:cNvPr id="826" name="Google Shape;826;p73"/>
            <p:cNvSpPr/>
            <p:nvPr/>
          </p:nvSpPr>
          <p:spPr>
            <a:xfrm>
              <a:off x="-42617300" y="3587775"/>
              <a:ext cx="306950" cy="310875"/>
            </a:xfrm>
            <a:custGeom>
              <a:rect b="b" l="l" r="r" t="t"/>
              <a:pathLst>
                <a:path extrusionOk="0" h="12435" w="12278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73"/>
            <p:cNvSpPr/>
            <p:nvPr/>
          </p:nvSpPr>
          <p:spPr>
            <a:xfrm>
              <a:off x="-42500725" y="3712425"/>
              <a:ext cx="63025" cy="62275"/>
            </a:xfrm>
            <a:custGeom>
              <a:rect b="b" l="l" r="r" t="t"/>
              <a:pathLst>
                <a:path extrusionOk="0" h="2491" w="2521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8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400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60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74"/>
          <p:cNvGrpSpPr/>
          <p:nvPr/>
        </p:nvGrpSpPr>
        <p:grpSpPr>
          <a:xfrm>
            <a:off x="1590474" y="703726"/>
            <a:ext cx="5963070" cy="4312073"/>
            <a:chOff x="238125" y="1676700"/>
            <a:chExt cx="2045650" cy="1779275"/>
          </a:xfrm>
        </p:grpSpPr>
        <p:sp>
          <p:nvSpPr>
            <p:cNvPr id="833" name="Google Shape;833;p74"/>
            <p:cNvSpPr/>
            <p:nvPr/>
          </p:nvSpPr>
          <p:spPr>
            <a:xfrm>
              <a:off x="1006875" y="3190025"/>
              <a:ext cx="508150" cy="247100"/>
            </a:xfrm>
            <a:custGeom>
              <a:rect b="b" l="l" r="r" t="t"/>
              <a:pathLst>
                <a:path extrusionOk="0" h="9884" w="20326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74"/>
            <p:cNvSpPr/>
            <p:nvPr/>
          </p:nvSpPr>
          <p:spPr>
            <a:xfrm>
              <a:off x="1021625" y="3190025"/>
              <a:ext cx="452425" cy="197525"/>
            </a:xfrm>
            <a:custGeom>
              <a:rect b="b" l="l" r="r" t="t"/>
              <a:pathLst>
                <a:path extrusionOk="0" h="7901" w="18097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rgbClr val="431F5E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74"/>
            <p:cNvSpPr/>
            <p:nvPr/>
          </p:nvSpPr>
          <p:spPr>
            <a:xfrm>
              <a:off x="968750" y="3417450"/>
              <a:ext cx="584375" cy="38525"/>
            </a:xfrm>
            <a:custGeom>
              <a:rect b="b" l="l" r="r" t="t"/>
              <a:pathLst>
                <a:path extrusionOk="0" h="1541" w="23375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74"/>
            <p:cNvSpPr/>
            <p:nvPr/>
          </p:nvSpPr>
          <p:spPr>
            <a:xfrm>
              <a:off x="238125" y="1777900"/>
              <a:ext cx="2045650" cy="1461300"/>
            </a:xfrm>
            <a:custGeom>
              <a:rect b="b" l="l" r="r" t="t"/>
              <a:pathLst>
                <a:path extrusionOk="0" h="58452" w="81826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74"/>
            <p:cNvSpPr/>
            <p:nvPr/>
          </p:nvSpPr>
          <p:spPr>
            <a:xfrm>
              <a:off x="238125" y="1676700"/>
              <a:ext cx="2045650" cy="1390400"/>
            </a:xfrm>
            <a:custGeom>
              <a:rect b="b" l="l" r="r" t="t"/>
              <a:pathLst>
                <a:path extrusionOk="0" h="55616" w="81826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74"/>
            <p:cNvSpPr/>
            <p:nvPr/>
          </p:nvSpPr>
          <p:spPr>
            <a:xfrm>
              <a:off x="346300" y="1773800"/>
              <a:ext cx="1829300" cy="1140050"/>
            </a:xfrm>
            <a:custGeom>
              <a:rect b="b" l="l" r="r" t="t"/>
              <a:pathLst>
                <a:path extrusionOk="0" h="45602" w="73172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74"/>
            <p:cNvSpPr/>
            <p:nvPr/>
          </p:nvSpPr>
          <p:spPr>
            <a:xfrm>
              <a:off x="1244550" y="1708650"/>
              <a:ext cx="28700" cy="24925"/>
            </a:xfrm>
            <a:custGeom>
              <a:rect b="b" l="l" r="r" t="t"/>
              <a:pathLst>
                <a:path extrusionOk="0" h="997" w="1148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0" name="Google Shape;840;p74"/>
          <p:cNvSpPr txBox="1"/>
          <p:nvPr>
            <p:ph type="title"/>
          </p:nvPr>
        </p:nvSpPr>
        <p:spPr>
          <a:xfrm>
            <a:off x="1842150" y="-12175"/>
            <a:ext cx="5459700" cy="8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41" name="Google Shape;841;p74"/>
          <p:cNvSpPr txBox="1"/>
          <p:nvPr>
            <p:ph idx="1" type="subTitle"/>
          </p:nvPr>
        </p:nvSpPr>
        <p:spPr>
          <a:xfrm>
            <a:off x="2189413" y="868850"/>
            <a:ext cx="4765200" cy="28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Fraudulent transactions spend a little money but many times.</a:t>
            </a:r>
            <a:endParaRPr sz="10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The transaction with </a:t>
            </a:r>
            <a:r>
              <a:rPr lang="en" sz="1000"/>
              <a:t>product C, Discover card, credit card, Microsoft email and use a mobile have more probable to be a fraudulent transactions.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The best model to predict </a:t>
            </a:r>
            <a:r>
              <a:rPr lang="en" sz="1000"/>
              <a:t>probability</a:t>
            </a:r>
            <a:r>
              <a:rPr lang="en" sz="1000"/>
              <a:t> of fraud or not fraud for this data set is Gradient Boosting.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Each company has the different criteria to </a:t>
            </a:r>
            <a:r>
              <a:rPr lang="en" sz="1000"/>
              <a:t>detect</a:t>
            </a:r>
            <a:r>
              <a:rPr lang="en" sz="1000"/>
              <a:t> fraud so, we can adjust the suitable threshold from the model’s prediction.</a:t>
            </a:r>
            <a:endParaRPr sz="10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Transaction payment amount, Card1, Card2, Card3, and Card5 is the important features for prediction fraudulent transaction.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5"/>
          <p:cNvSpPr txBox="1"/>
          <p:nvPr>
            <p:ph type="title"/>
          </p:nvPr>
        </p:nvSpPr>
        <p:spPr>
          <a:xfrm>
            <a:off x="2819400" y="324150"/>
            <a:ext cx="35052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47" name="Google Shape;847;p75"/>
          <p:cNvSpPr txBox="1"/>
          <p:nvPr>
            <p:ph idx="1" type="subTitle"/>
          </p:nvPr>
        </p:nvSpPr>
        <p:spPr>
          <a:xfrm>
            <a:off x="2819400" y="1567950"/>
            <a:ext cx="3505200" cy="11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 you have any questions?</a:t>
            </a:r>
            <a:endParaRPr sz="1600"/>
          </a:p>
        </p:txBody>
      </p:sp>
      <p:grpSp>
        <p:nvGrpSpPr>
          <p:cNvPr id="848" name="Google Shape;848;p75"/>
          <p:cNvGrpSpPr/>
          <p:nvPr/>
        </p:nvGrpSpPr>
        <p:grpSpPr>
          <a:xfrm>
            <a:off x="4909229" y="2962387"/>
            <a:ext cx="387661" cy="387661"/>
            <a:chOff x="1379798" y="1723250"/>
            <a:chExt cx="397887" cy="397887"/>
          </a:xfrm>
        </p:grpSpPr>
        <p:sp>
          <p:nvSpPr>
            <p:cNvPr id="849" name="Google Shape;849;p75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75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75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75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75"/>
          <p:cNvGrpSpPr/>
          <p:nvPr/>
        </p:nvGrpSpPr>
        <p:grpSpPr>
          <a:xfrm>
            <a:off x="3847108" y="2962387"/>
            <a:ext cx="387681" cy="387661"/>
            <a:chOff x="266768" y="1721375"/>
            <a:chExt cx="397907" cy="397887"/>
          </a:xfrm>
        </p:grpSpPr>
        <p:sp>
          <p:nvSpPr>
            <p:cNvPr id="854" name="Google Shape;854;p75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75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" name="Google Shape;856;p75"/>
          <p:cNvGrpSpPr/>
          <p:nvPr/>
        </p:nvGrpSpPr>
        <p:grpSpPr>
          <a:xfrm>
            <a:off x="4378189" y="2962387"/>
            <a:ext cx="387641" cy="387661"/>
            <a:chOff x="864491" y="1723250"/>
            <a:chExt cx="397866" cy="397887"/>
          </a:xfrm>
        </p:grpSpPr>
        <p:sp>
          <p:nvSpPr>
            <p:cNvPr id="857" name="Google Shape;857;p75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75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75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75"/>
          <p:cNvGrpSpPr/>
          <p:nvPr/>
        </p:nvGrpSpPr>
        <p:grpSpPr>
          <a:xfrm flipH="1">
            <a:off x="7901900" y="3792485"/>
            <a:ext cx="521962" cy="758711"/>
            <a:chOff x="2446425" y="1033300"/>
            <a:chExt cx="1176650" cy="1710350"/>
          </a:xfrm>
        </p:grpSpPr>
        <p:sp>
          <p:nvSpPr>
            <p:cNvPr id="861" name="Google Shape;861;p75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75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75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75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75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75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" name="Google Shape;867;p75"/>
          <p:cNvGrpSpPr/>
          <p:nvPr/>
        </p:nvGrpSpPr>
        <p:grpSpPr>
          <a:xfrm flipH="1">
            <a:off x="7096047" y="2165355"/>
            <a:ext cx="719514" cy="785033"/>
            <a:chOff x="5316699" y="4268950"/>
            <a:chExt cx="926731" cy="1011249"/>
          </a:xfrm>
        </p:grpSpPr>
        <p:sp>
          <p:nvSpPr>
            <p:cNvPr id="868" name="Google Shape;868;p75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75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75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75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75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75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75"/>
          <p:cNvGrpSpPr/>
          <p:nvPr/>
        </p:nvGrpSpPr>
        <p:grpSpPr>
          <a:xfrm>
            <a:off x="1123835" y="2009402"/>
            <a:ext cx="876317" cy="956035"/>
            <a:chOff x="5316699" y="4268950"/>
            <a:chExt cx="926731" cy="1011249"/>
          </a:xfrm>
        </p:grpSpPr>
        <p:sp>
          <p:nvSpPr>
            <p:cNvPr id="875" name="Google Shape;875;p75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75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75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75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75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75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" name="Google Shape;881;p75"/>
          <p:cNvGrpSpPr/>
          <p:nvPr/>
        </p:nvGrpSpPr>
        <p:grpSpPr>
          <a:xfrm>
            <a:off x="7547679" y="372635"/>
            <a:ext cx="876317" cy="956035"/>
            <a:chOff x="5316699" y="4268950"/>
            <a:chExt cx="926731" cy="1011249"/>
          </a:xfrm>
        </p:grpSpPr>
        <p:sp>
          <p:nvSpPr>
            <p:cNvPr id="882" name="Google Shape;882;p75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75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75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75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75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75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75"/>
          <p:cNvGrpSpPr/>
          <p:nvPr/>
        </p:nvGrpSpPr>
        <p:grpSpPr>
          <a:xfrm flipH="1">
            <a:off x="719997" y="429030"/>
            <a:ext cx="719514" cy="785033"/>
            <a:chOff x="5316699" y="4268950"/>
            <a:chExt cx="926731" cy="1011249"/>
          </a:xfrm>
        </p:grpSpPr>
        <p:sp>
          <p:nvSpPr>
            <p:cNvPr id="889" name="Google Shape;889;p75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75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75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75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75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75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75"/>
          <p:cNvGrpSpPr/>
          <p:nvPr/>
        </p:nvGrpSpPr>
        <p:grpSpPr>
          <a:xfrm>
            <a:off x="719850" y="3792485"/>
            <a:ext cx="521962" cy="758711"/>
            <a:chOff x="2446425" y="1033300"/>
            <a:chExt cx="1176650" cy="1710350"/>
          </a:xfrm>
        </p:grpSpPr>
        <p:sp>
          <p:nvSpPr>
            <p:cNvPr id="896" name="Google Shape;896;p75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75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75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75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75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75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5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7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000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</a:t>
            </a:r>
            <a:endParaRPr/>
          </a:p>
        </p:txBody>
      </p:sp>
      <p:sp>
        <p:nvSpPr>
          <p:cNvPr id="264" name="Google Shape;264;p32"/>
          <p:cNvSpPr txBox="1"/>
          <p:nvPr>
            <p:ph idx="1" type="subTitle"/>
          </p:nvPr>
        </p:nvSpPr>
        <p:spPr>
          <a:xfrm>
            <a:off x="1114425" y="2914650"/>
            <a:ext cx="3007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 Fraud</a:t>
            </a:r>
            <a:endParaRPr/>
          </a:p>
        </p:txBody>
      </p:sp>
      <p:sp>
        <p:nvSpPr>
          <p:cNvPr id="265" name="Google Shape;265;p32"/>
          <p:cNvSpPr txBox="1"/>
          <p:nvPr>
            <p:ph idx="2" type="subTitle"/>
          </p:nvPr>
        </p:nvSpPr>
        <p:spPr>
          <a:xfrm>
            <a:off x="5021652" y="2914650"/>
            <a:ext cx="3007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Fraud !!</a:t>
            </a:r>
            <a:endParaRPr/>
          </a:p>
        </p:txBody>
      </p:sp>
      <p:sp>
        <p:nvSpPr>
          <p:cNvPr id="266" name="Google Shape;266;p32"/>
          <p:cNvSpPr txBox="1"/>
          <p:nvPr>
            <p:ph idx="3" type="subTitle"/>
          </p:nvPr>
        </p:nvSpPr>
        <p:spPr>
          <a:xfrm>
            <a:off x="5021675" y="3188900"/>
            <a:ext cx="30078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Only </a:t>
            </a:r>
            <a:r>
              <a:rPr b="1" lang="en" sz="2000">
                <a:solidFill>
                  <a:srgbClr val="000000"/>
                </a:solidFill>
                <a:highlight>
                  <a:srgbClr val="FFFF00"/>
                </a:highlight>
              </a:rPr>
              <a:t>3.50%</a:t>
            </a:r>
            <a:r>
              <a:rPr lang="en"/>
              <a:t> are fraud !</a:t>
            </a:r>
            <a:endParaRPr/>
          </a:p>
        </p:txBody>
      </p:sp>
      <p:sp>
        <p:nvSpPr>
          <p:cNvPr id="267" name="Google Shape;267;p32"/>
          <p:cNvSpPr txBox="1"/>
          <p:nvPr>
            <p:ph idx="4" type="subTitle"/>
          </p:nvPr>
        </p:nvSpPr>
        <p:spPr>
          <a:xfrm>
            <a:off x="1114450" y="3188900"/>
            <a:ext cx="30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From the data, there are not fraud about </a:t>
            </a:r>
            <a:r>
              <a:rPr b="1" lang="en" sz="2000">
                <a:solidFill>
                  <a:srgbClr val="000000"/>
                </a:solidFill>
                <a:highlight>
                  <a:srgbClr val="FFFF00"/>
                </a:highlight>
              </a:rPr>
              <a:t>96.50% </a:t>
            </a:r>
            <a:endParaRPr b="1" sz="200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grpSp>
        <p:nvGrpSpPr>
          <p:cNvPr id="268" name="Google Shape;268;p32"/>
          <p:cNvGrpSpPr/>
          <p:nvPr/>
        </p:nvGrpSpPr>
        <p:grpSpPr>
          <a:xfrm>
            <a:off x="2026384" y="1702130"/>
            <a:ext cx="1183922" cy="1183942"/>
            <a:chOff x="2026384" y="1549730"/>
            <a:chExt cx="1183922" cy="1183942"/>
          </a:xfrm>
        </p:grpSpPr>
        <p:sp>
          <p:nvSpPr>
            <p:cNvPr id="269" name="Google Shape;269;p32"/>
            <p:cNvSpPr/>
            <p:nvPr/>
          </p:nvSpPr>
          <p:spPr>
            <a:xfrm>
              <a:off x="2035227" y="1558357"/>
              <a:ext cx="1166473" cy="1166453"/>
            </a:xfrm>
            <a:custGeom>
              <a:rect b="b" l="l" r="r" t="t"/>
              <a:pathLst>
                <a:path extrusionOk="0" h="59627" w="59628">
                  <a:moveTo>
                    <a:pt x="29814" y="0"/>
                  </a:moveTo>
                  <a:cubicBezTo>
                    <a:pt x="13348" y="0"/>
                    <a:pt x="1" y="13347"/>
                    <a:pt x="1" y="29813"/>
                  </a:cubicBezTo>
                  <a:cubicBezTo>
                    <a:pt x="1" y="46280"/>
                    <a:pt x="13348" y="59627"/>
                    <a:pt x="29814" y="59627"/>
                  </a:cubicBezTo>
                  <a:cubicBezTo>
                    <a:pt x="46268" y="59627"/>
                    <a:pt x="59627" y="46280"/>
                    <a:pt x="59627" y="29813"/>
                  </a:cubicBezTo>
                  <a:cubicBezTo>
                    <a:pt x="59627" y="13347"/>
                    <a:pt x="46268" y="0"/>
                    <a:pt x="29814" y="0"/>
                  </a:cubicBezTo>
                  <a:close/>
                </a:path>
              </a:pathLst>
            </a:custGeom>
            <a:solidFill>
              <a:srgbClr val="F7F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2026384" y="1549730"/>
              <a:ext cx="1183922" cy="1183942"/>
            </a:xfrm>
            <a:custGeom>
              <a:rect b="b" l="l" r="r" t="t"/>
              <a:pathLst>
                <a:path extrusionOk="0" h="60521" w="60520">
                  <a:moveTo>
                    <a:pt x="30254" y="894"/>
                  </a:moveTo>
                  <a:cubicBezTo>
                    <a:pt x="46458" y="894"/>
                    <a:pt x="59627" y="14062"/>
                    <a:pt x="59627" y="30254"/>
                  </a:cubicBezTo>
                  <a:cubicBezTo>
                    <a:pt x="59627" y="46459"/>
                    <a:pt x="46447" y="59627"/>
                    <a:pt x="30254" y="59627"/>
                  </a:cubicBezTo>
                  <a:cubicBezTo>
                    <a:pt x="14073" y="59627"/>
                    <a:pt x="893" y="46447"/>
                    <a:pt x="893" y="30254"/>
                  </a:cubicBezTo>
                  <a:cubicBezTo>
                    <a:pt x="893" y="14062"/>
                    <a:pt x="14062" y="894"/>
                    <a:pt x="30254" y="894"/>
                  </a:cubicBezTo>
                  <a:close/>
                  <a:moveTo>
                    <a:pt x="30254" y="1"/>
                  </a:moveTo>
                  <a:cubicBezTo>
                    <a:pt x="13573" y="1"/>
                    <a:pt x="0" y="13574"/>
                    <a:pt x="0" y="30254"/>
                  </a:cubicBezTo>
                  <a:cubicBezTo>
                    <a:pt x="0" y="46947"/>
                    <a:pt x="13573" y="60520"/>
                    <a:pt x="30254" y="60520"/>
                  </a:cubicBezTo>
                  <a:cubicBezTo>
                    <a:pt x="46947" y="60520"/>
                    <a:pt x="60520" y="46947"/>
                    <a:pt x="60520" y="30254"/>
                  </a:cubicBezTo>
                  <a:cubicBezTo>
                    <a:pt x="60520" y="13574"/>
                    <a:pt x="46935" y="1"/>
                    <a:pt x="302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1" name="Google Shape;271;p32"/>
            <p:cNvGrpSpPr/>
            <p:nvPr/>
          </p:nvGrpSpPr>
          <p:grpSpPr>
            <a:xfrm>
              <a:off x="2121980" y="1659782"/>
              <a:ext cx="992740" cy="963358"/>
              <a:chOff x="2446425" y="1033300"/>
              <a:chExt cx="1176650" cy="1141825"/>
            </a:xfrm>
          </p:grpSpPr>
          <p:sp>
            <p:nvSpPr>
              <p:cNvPr id="272" name="Google Shape;272;p32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2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2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rgbClr val="B4D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2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6" name="Google Shape;276;p32"/>
          <p:cNvGrpSpPr/>
          <p:nvPr/>
        </p:nvGrpSpPr>
        <p:grpSpPr>
          <a:xfrm>
            <a:off x="5933622" y="1702130"/>
            <a:ext cx="1183922" cy="1183942"/>
            <a:chOff x="5933622" y="1549730"/>
            <a:chExt cx="1183922" cy="1183942"/>
          </a:xfrm>
        </p:grpSpPr>
        <p:sp>
          <p:nvSpPr>
            <p:cNvPr id="277" name="Google Shape;277;p32"/>
            <p:cNvSpPr/>
            <p:nvPr/>
          </p:nvSpPr>
          <p:spPr>
            <a:xfrm flipH="1">
              <a:off x="5942229" y="1558357"/>
              <a:ext cx="1166473" cy="1166453"/>
            </a:xfrm>
            <a:custGeom>
              <a:rect b="b" l="l" r="r" t="t"/>
              <a:pathLst>
                <a:path extrusionOk="0" h="59627" w="59628">
                  <a:moveTo>
                    <a:pt x="29814" y="0"/>
                  </a:moveTo>
                  <a:cubicBezTo>
                    <a:pt x="13348" y="0"/>
                    <a:pt x="1" y="13347"/>
                    <a:pt x="1" y="29813"/>
                  </a:cubicBezTo>
                  <a:cubicBezTo>
                    <a:pt x="1" y="46280"/>
                    <a:pt x="13348" y="59627"/>
                    <a:pt x="29814" y="59627"/>
                  </a:cubicBezTo>
                  <a:cubicBezTo>
                    <a:pt x="46268" y="59627"/>
                    <a:pt x="59627" y="46280"/>
                    <a:pt x="59627" y="29813"/>
                  </a:cubicBezTo>
                  <a:cubicBezTo>
                    <a:pt x="59627" y="13347"/>
                    <a:pt x="46268" y="0"/>
                    <a:pt x="29814" y="0"/>
                  </a:cubicBezTo>
                  <a:close/>
                </a:path>
              </a:pathLst>
            </a:custGeom>
            <a:solidFill>
              <a:srgbClr val="F7F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 flipH="1">
              <a:off x="5933622" y="1549730"/>
              <a:ext cx="1183922" cy="1183942"/>
            </a:xfrm>
            <a:custGeom>
              <a:rect b="b" l="l" r="r" t="t"/>
              <a:pathLst>
                <a:path extrusionOk="0" h="60521" w="60520">
                  <a:moveTo>
                    <a:pt x="30254" y="894"/>
                  </a:moveTo>
                  <a:cubicBezTo>
                    <a:pt x="46458" y="894"/>
                    <a:pt x="59627" y="14062"/>
                    <a:pt x="59627" y="30254"/>
                  </a:cubicBezTo>
                  <a:cubicBezTo>
                    <a:pt x="59627" y="46459"/>
                    <a:pt x="46447" y="59627"/>
                    <a:pt x="30254" y="59627"/>
                  </a:cubicBezTo>
                  <a:cubicBezTo>
                    <a:pt x="14073" y="59627"/>
                    <a:pt x="893" y="46447"/>
                    <a:pt x="893" y="30254"/>
                  </a:cubicBezTo>
                  <a:cubicBezTo>
                    <a:pt x="893" y="14062"/>
                    <a:pt x="14062" y="894"/>
                    <a:pt x="30254" y="894"/>
                  </a:cubicBezTo>
                  <a:close/>
                  <a:moveTo>
                    <a:pt x="30254" y="1"/>
                  </a:moveTo>
                  <a:cubicBezTo>
                    <a:pt x="13573" y="1"/>
                    <a:pt x="0" y="13574"/>
                    <a:pt x="0" y="30254"/>
                  </a:cubicBezTo>
                  <a:cubicBezTo>
                    <a:pt x="0" y="46947"/>
                    <a:pt x="13573" y="60520"/>
                    <a:pt x="30254" y="60520"/>
                  </a:cubicBezTo>
                  <a:cubicBezTo>
                    <a:pt x="46947" y="60520"/>
                    <a:pt x="60520" y="46947"/>
                    <a:pt x="60520" y="30254"/>
                  </a:cubicBezTo>
                  <a:cubicBezTo>
                    <a:pt x="60520" y="13574"/>
                    <a:pt x="46935" y="1"/>
                    <a:pt x="302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9" name="Google Shape;279;p32"/>
            <p:cNvGrpSpPr/>
            <p:nvPr/>
          </p:nvGrpSpPr>
          <p:grpSpPr>
            <a:xfrm flipH="1">
              <a:off x="6029209" y="1659782"/>
              <a:ext cx="992740" cy="963358"/>
              <a:chOff x="2446425" y="1033300"/>
              <a:chExt cx="1176650" cy="1141825"/>
            </a:xfrm>
          </p:grpSpPr>
          <p:sp>
            <p:nvSpPr>
              <p:cNvPr id="280" name="Google Shape;280;p32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rgbClr val="C62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2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2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rgbClr val="B4D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2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4" name="Google Shape;284;p32"/>
          <p:cNvSpPr/>
          <p:nvPr/>
        </p:nvSpPr>
        <p:spPr>
          <a:xfrm>
            <a:off x="6505575" y="1924050"/>
            <a:ext cx="276300" cy="657300"/>
          </a:xfrm>
          <a:prstGeom prst="star4">
            <a:avLst>
              <a:gd fmla="val 125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graphicFrame>
        <p:nvGraphicFramePr>
          <p:cNvPr id="290" name="Google Shape;290;p33"/>
          <p:cNvGraphicFramePr/>
          <p:nvPr/>
        </p:nvGraphicFramePr>
        <p:xfrm>
          <a:off x="541563" y="112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{13D0C09F-0EB0-4A3B-A3AF-88E14C349A1F}</a:tableStyleId>
              </a:tblPr>
              <a:tblGrid>
                <a:gridCol w="1887700"/>
                <a:gridCol w="6173175"/>
              </a:tblGrid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Features</a:t>
                      </a:r>
                      <a:endParaRPr b="1" sz="2200">
                        <a:solidFill>
                          <a:schemeClr val="dk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Description</a:t>
                      </a:r>
                      <a:endParaRPr b="1" sz="2200">
                        <a:solidFill>
                          <a:schemeClr val="dk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TransactionDT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Timedelta from a given reference datetime.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TransactionAMT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Transaction payment amount in USD.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ProductCD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Product code, the product for each transaction.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0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Card1 - Card6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Payment card information, such as card type, card category, issue bank, country, etc.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Addr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Address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Dist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Distance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2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P_ and (R__) emaildomain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Purchaser and recipient email domain.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0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C1-C14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Counting, such as how many addresses are found to be associated with the payment card, etc. The actual meaning is masked.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D1-D15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Timedelta, such as days between previous transaction, etc.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M1-M9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Match, such as names on card and address, etc.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1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Vxxx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Vesta engineered rich features, including ranking, counting, and other entity relations.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291" name="Google Shape;291;p33"/>
          <p:cNvSpPr/>
          <p:nvPr/>
        </p:nvSpPr>
        <p:spPr>
          <a:xfrm>
            <a:off x="167550" y="1981425"/>
            <a:ext cx="257100" cy="26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/>
          <p:nvPr/>
        </p:nvSpPr>
        <p:spPr>
          <a:xfrm>
            <a:off x="167550" y="1719875"/>
            <a:ext cx="257100" cy="26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3"/>
          <p:cNvSpPr/>
          <p:nvPr/>
        </p:nvSpPr>
        <p:spPr>
          <a:xfrm>
            <a:off x="167550" y="2311925"/>
            <a:ext cx="257100" cy="26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"/>
          <p:cNvSpPr/>
          <p:nvPr/>
        </p:nvSpPr>
        <p:spPr>
          <a:xfrm>
            <a:off x="167550" y="3261575"/>
            <a:ext cx="257100" cy="26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the data</a:t>
            </a:r>
            <a:endParaRPr/>
          </a:p>
        </p:txBody>
      </p:sp>
      <p:sp>
        <p:nvSpPr>
          <p:cNvPr id="300" name="Google Shape;300;p34"/>
          <p:cNvSpPr txBox="1"/>
          <p:nvPr>
            <p:ph idx="1" type="subTitle"/>
          </p:nvPr>
        </p:nvSpPr>
        <p:spPr>
          <a:xfrm>
            <a:off x="2226300" y="1967250"/>
            <a:ext cx="14577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 Fraud</a:t>
            </a:r>
            <a:endParaRPr/>
          </a:p>
        </p:txBody>
      </p:sp>
      <p:sp>
        <p:nvSpPr>
          <p:cNvPr id="301" name="Google Shape;301;p34"/>
          <p:cNvSpPr txBox="1"/>
          <p:nvPr>
            <p:ph idx="2" type="subTitle"/>
          </p:nvPr>
        </p:nvSpPr>
        <p:spPr>
          <a:xfrm>
            <a:off x="5808300" y="1967150"/>
            <a:ext cx="12927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Fraud !!</a:t>
            </a: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2553687" y="1087914"/>
            <a:ext cx="802936" cy="795254"/>
            <a:chOff x="2026384" y="1549730"/>
            <a:chExt cx="1183922" cy="1183942"/>
          </a:xfrm>
        </p:grpSpPr>
        <p:sp>
          <p:nvSpPr>
            <p:cNvPr id="303" name="Google Shape;303;p34"/>
            <p:cNvSpPr/>
            <p:nvPr/>
          </p:nvSpPr>
          <p:spPr>
            <a:xfrm>
              <a:off x="2035227" y="1558357"/>
              <a:ext cx="1166473" cy="1166453"/>
            </a:xfrm>
            <a:custGeom>
              <a:rect b="b" l="l" r="r" t="t"/>
              <a:pathLst>
                <a:path extrusionOk="0" h="59627" w="59628">
                  <a:moveTo>
                    <a:pt x="29814" y="0"/>
                  </a:moveTo>
                  <a:cubicBezTo>
                    <a:pt x="13348" y="0"/>
                    <a:pt x="1" y="13347"/>
                    <a:pt x="1" y="29813"/>
                  </a:cubicBezTo>
                  <a:cubicBezTo>
                    <a:pt x="1" y="46280"/>
                    <a:pt x="13348" y="59627"/>
                    <a:pt x="29814" y="59627"/>
                  </a:cubicBezTo>
                  <a:cubicBezTo>
                    <a:pt x="46268" y="59627"/>
                    <a:pt x="59627" y="46280"/>
                    <a:pt x="59627" y="29813"/>
                  </a:cubicBezTo>
                  <a:cubicBezTo>
                    <a:pt x="59627" y="13347"/>
                    <a:pt x="46268" y="0"/>
                    <a:pt x="29814" y="0"/>
                  </a:cubicBezTo>
                  <a:close/>
                </a:path>
              </a:pathLst>
            </a:custGeom>
            <a:solidFill>
              <a:srgbClr val="F7F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2026384" y="1549730"/>
              <a:ext cx="1183922" cy="1183942"/>
            </a:xfrm>
            <a:custGeom>
              <a:rect b="b" l="l" r="r" t="t"/>
              <a:pathLst>
                <a:path extrusionOk="0" h="60521" w="60520">
                  <a:moveTo>
                    <a:pt x="30254" y="894"/>
                  </a:moveTo>
                  <a:cubicBezTo>
                    <a:pt x="46458" y="894"/>
                    <a:pt x="59627" y="14062"/>
                    <a:pt x="59627" y="30254"/>
                  </a:cubicBezTo>
                  <a:cubicBezTo>
                    <a:pt x="59627" y="46459"/>
                    <a:pt x="46447" y="59627"/>
                    <a:pt x="30254" y="59627"/>
                  </a:cubicBezTo>
                  <a:cubicBezTo>
                    <a:pt x="14073" y="59627"/>
                    <a:pt x="893" y="46447"/>
                    <a:pt x="893" y="30254"/>
                  </a:cubicBezTo>
                  <a:cubicBezTo>
                    <a:pt x="893" y="14062"/>
                    <a:pt x="14062" y="894"/>
                    <a:pt x="30254" y="894"/>
                  </a:cubicBezTo>
                  <a:close/>
                  <a:moveTo>
                    <a:pt x="30254" y="1"/>
                  </a:moveTo>
                  <a:cubicBezTo>
                    <a:pt x="13573" y="1"/>
                    <a:pt x="0" y="13574"/>
                    <a:pt x="0" y="30254"/>
                  </a:cubicBezTo>
                  <a:cubicBezTo>
                    <a:pt x="0" y="46947"/>
                    <a:pt x="13573" y="60520"/>
                    <a:pt x="30254" y="60520"/>
                  </a:cubicBezTo>
                  <a:cubicBezTo>
                    <a:pt x="46947" y="60520"/>
                    <a:pt x="60520" y="46947"/>
                    <a:pt x="60520" y="30254"/>
                  </a:cubicBezTo>
                  <a:cubicBezTo>
                    <a:pt x="60520" y="13574"/>
                    <a:pt x="46935" y="1"/>
                    <a:pt x="302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5" name="Google Shape;305;p34"/>
            <p:cNvGrpSpPr/>
            <p:nvPr/>
          </p:nvGrpSpPr>
          <p:grpSpPr>
            <a:xfrm>
              <a:off x="2121980" y="1659782"/>
              <a:ext cx="992740" cy="963358"/>
              <a:chOff x="2446425" y="1033300"/>
              <a:chExt cx="1176650" cy="1141825"/>
            </a:xfrm>
          </p:grpSpPr>
          <p:sp>
            <p:nvSpPr>
              <p:cNvPr id="306" name="Google Shape;306;p34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4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4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rgbClr val="B4D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4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0" name="Google Shape;310;p34"/>
          <p:cNvGrpSpPr/>
          <p:nvPr/>
        </p:nvGrpSpPr>
        <p:grpSpPr>
          <a:xfrm>
            <a:off x="6053181" y="1087913"/>
            <a:ext cx="802936" cy="795254"/>
            <a:chOff x="5933622" y="1549730"/>
            <a:chExt cx="1183922" cy="1183942"/>
          </a:xfrm>
        </p:grpSpPr>
        <p:sp>
          <p:nvSpPr>
            <p:cNvPr id="311" name="Google Shape;311;p34"/>
            <p:cNvSpPr/>
            <p:nvPr/>
          </p:nvSpPr>
          <p:spPr>
            <a:xfrm flipH="1">
              <a:off x="5942229" y="1558357"/>
              <a:ext cx="1166473" cy="1166453"/>
            </a:xfrm>
            <a:custGeom>
              <a:rect b="b" l="l" r="r" t="t"/>
              <a:pathLst>
                <a:path extrusionOk="0" h="59627" w="59628">
                  <a:moveTo>
                    <a:pt x="29814" y="0"/>
                  </a:moveTo>
                  <a:cubicBezTo>
                    <a:pt x="13348" y="0"/>
                    <a:pt x="1" y="13347"/>
                    <a:pt x="1" y="29813"/>
                  </a:cubicBezTo>
                  <a:cubicBezTo>
                    <a:pt x="1" y="46280"/>
                    <a:pt x="13348" y="59627"/>
                    <a:pt x="29814" y="59627"/>
                  </a:cubicBezTo>
                  <a:cubicBezTo>
                    <a:pt x="46268" y="59627"/>
                    <a:pt x="59627" y="46280"/>
                    <a:pt x="59627" y="29813"/>
                  </a:cubicBezTo>
                  <a:cubicBezTo>
                    <a:pt x="59627" y="13347"/>
                    <a:pt x="46268" y="0"/>
                    <a:pt x="29814" y="0"/>
                  </a:cubicBezTo>
                  <a:close/>
                </a:path>
              </a:pathLst>
            </a:custGeom>
            <a:solidFill>
              <a:srgbClr val="F7F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 flipH="1">
              <a:off x="5933622" y="1549730"/>
              <a:ext cx="1183922" cy="1183942"/>
            </a:xfrm>
            <a:custGeom>
              <a:rect b="b" l="l" r="r" t="t"/>
              <a:pathLst>
                <a:path extrusionOk="0" h="60521" w="60520">
                  <a:moveTo>
                    <a:pt x="30254" y="894"/>
                  </a:moveTo>
                  <a:cubicBezTo>
                    <a:pt x="46458" y="894"/>
                    <a:pt x="59627" y="14062"/>
                    <a:pt x="59627" y="30254"/>
                  </a:cubicBezTo>
                  <a:cubicBezTo>
                    <a:pt x="59627" y="46459"/>
                    <a:pt x="46447" y="59627"/>
                    <a:pt x="30254" y="59627"/>
                  </a:cubicBezTo>
                  <a:cubicBezTo>
                    <a:pt x="14073" y="59627"/>
                    <a:pt x="893" y="46447"/>
                    <a:pt x="893" y="30254"/>
                  </a:cubicBezTo>
                  <a:cubicBezTo>
                    <a:pt x="893" y="14062"/>
                    <a:pt x="14062" y="894"/>
                    <a:pt x="30254" y="894"/>
                  </a:cubicBezTo>
                  <a:close/>
                  <a:moveTo>
                    <a:pt x="30254" y="1"/>
                  </a:moveTo>
                  <a:cubicBezTo>
                    <a:pt x="13573" y="1"/>
                    <a:pt x="0" y="13574"/>
                    <a:pt x="0" y="30254"/>
                  </a:cubicBezTo>
                  <a:cubicBezTo>
                    <a:pt x="0" y="46947"/>
                    <a:pt x="13573" y="60520"/>
                    <a:pt x="30254" y="60520"/>
                  </a:cubicBezTo>
                  <a:cubicBezTo>
                    <a:pt x="46947" y="60520"/>
                    <a:pt x="60520" y="46947"/>
                    <a:pt x="60520" y="30254"/>
                  </a:cubicBezTo>
                  <a:cubicBezTo>
                    <a:pt x="60520" y="13574"/>
                    <a:pt x="46935" y="1"/>
                    <a:pt x="302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3" name="Google Shape;313;p34"/>
            <p:cNvGrpSpPr/>
            <p:nvPr/>
          </p:nvGrpSpPr>
          <p:grpSpPr>
            <a:xfrm flipH="1">
              <a:off x="6029209" y="1659782"/>
              <a:ext cx="992740" cy="963358"/>
              <a:chOff x="2446425" y="1033300"/>
              <a:chExt cx="1176650" cy="1141825"/>
            </a:xfrm>
          </p:grpSpPr>
          <p:sp>
            <p:nvSpPr>
              <p:cNvPr id="314" name="Google Shape;314;p34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rgbClr val="C62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34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34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rgbClr val="B4D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4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34"/>
          <p:cNvSpPr/>
          <p:nvPr/>
        </p:nvSpPr>
        <p:spPr>
          <a:xfrm>
            <a:off x="6244325" y="1309850"/>
            <a:ext cx="276300" cy="657300"/>
          </a:xfrm>
          <a:prstGeom prst="star4">
            <a:avLst>
              <a:gd fmla="val 125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100" y="2358050"/>
            <a:ext cx="7041807" cy="26097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st="19050">
              <a:srgbClr val="D9D9D9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(product cd)</a:t>
            </a:r>
            <a:endParaRPr/>
          </a:p>
        </p:txBody>
      </p:sp>
      <p:pic>
        <p:nvPicPr>
          <p:cNvPr id="325" name="Google Shape;3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150" y="1099825"/>
            <a:ext cx="5165706" cy="382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35"/>
          <p:cNvCxnSpPr/>
          <p:nvPr/>
        </p:nvCxnSpPr>
        <p:spPr>
          <a:xfrm rot="10800000">
            <a:off x="1408900" y="4022950"/>
            <a:ext cx="1484700" cy="388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27" name="Google Shape;327;p35"/>
          <p:cNvSpPr txBox="1"/>
          <p:nvPr/>
        </p:nvSpPr>
        <p:spPr>
          <a:xfrm>
            <a:off x="90400" y="266372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H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4.77%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95.23%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28" name="Google Shape;328;p35"/>
          <p:cNvCxnSpPr/>
          <p:nvPr/>
        </p:nvCxnSpPr>
        <p:spPr>
          <a:xfrm rot="10800000">
            <a:off x="1492000" y="2817025"/>
            <a:ext cx="2250300" cy="81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29" name="Google Shape;329;p35"/>
          <p:cNvSpPr txBox="1"/>
          <p:nvPr/>
        </p:nvSpPr>
        <p:spPr>
          <a:xfrm>
            <a:off x="90400" y="38512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W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2.04%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97.96%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90400" y="7715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C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11.68%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88.32%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31" name="Google Shape;331;p35"/>
          <p:cNvCxnSpPr/>
          <p:nvPr/>
        </p:nvCxnSpPr>
        <p:spPr>
          <a:xfrm rot="10800000">
            <a:off x="1760200" y="925050"/>
            <a:ext cx="2817900" cy="708900"/>
          </a:xfrm>
          <a:prstGeom prst="bentConnector3">
            <a:avLst>
              <a:gd fmla="val 8076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32" name="Google Shape;332;p35"/>
          <p:cNvCxnSpPr/>
          <p:nvPr/>
        </p:nvCxnSpPr>
        <p:spPr>
          <a:xfrm flipH="1">
            <a:off x="5606800" y="1736825"/>
            <a:ext cx="1684500" cy="1555800"/>
          </a:xfrm>
          <a:prstGeom prst="bentConnector3">
            <a:avLst>
              <a:gd fmla="val 2824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35"/>
          <p:cNvSpPr txBox="1"/>
          <p:nvPr/>
        </p:nvSpPr>
        <p:spPr>
          <a:xfrm>
            <a:off x="7330800" y="155775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S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5.90%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94.10%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4" name="Google Shape;334;p35"/>
          <p:cNvSpPr txBox="1"/>
          <p:nvPr/>
        </p:nvSpPr>
        <p:spPr>
          <a:xfrm>
            <a:off x="7330800" y="404060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R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3.78%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96.22%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35" name="Google Shape;335;p35"/>
          <p:cNvCxnSpPr/>
          <p:nvPr/>
        </p:nvCxnSpPr>
        <p:spPr>
          <a:xfrm rot="10800000">
            <a:off x="6468500" y="3922850"/>
            <a:ext cx="887100" cy="27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650" y="128625"/>
            <a:ext cx="6860725" cy="4925744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81D32"/>
      </a:dk1>
      <a:lt1>
        <a:srgbClr val="FFFFFF"/>
      </a:lt1>
      <a:dk2>
        <a:srgbClr val="B4DEFF"/>
      </a:dk2>
      <a:lt2>
        <a:srgbClr val="53FDD8"/>
      </a:lt2>
      <a:accent1>
        <a:srgbClr val="F7F169"/>
      </a:accent1>
      <a:accent2>
        <a:srgbClr val="60EF01"/>
      </a:accent2>
      <a:accent3>
        <a:srgbClr val="6A79FF"/>
      </a:accent3>
      <a:accent4>
        <a:srgbClr val="E852BE"/>
      </a:accent4>
      <a:accent5>
        <a:srgbClr val="EB8000"/>
      </a:accent5>
      <a:accent6>
        <a:srgbClr val="C62A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